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8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327" r:id="rId40"/>
    <p:sldId id="328" r:id="rId41"/>
    <p:sldId id="329" r:id="rId42"/>
    <p:sldId id="330" r:id="rId43"/>
    <p:sldId id="331" r:id="rId44"/>
    <p:sldId id="336" r:id="rId45"/>
    <p:sldId id="337" r:id="rId46"/>
    <p:sldId id="332" r:id="rId47"/>
    <p:sldId id="334" r:id="rId48"/>
    <p:sldId id="335" r:id="rId49"/>
    <p:sldId id="338" r:id="rId50"/>
    <p:sldId id="294" r:id="rId51"/>
    <p:sldId id="295" r:id="rId52"/>
    <p:sldId id="296" r:id="rId53"/>
    <p:sldId id="297" r:id="rId54"/>
    <p:sldId id="298" r:id="rId55"/>
    <p:sldId id="299" r:id="rId56"/>
    <p:sldId id="300" r:id="rId57"/>
    <p:sldId id="301" r:id="rId58"/>
    <p:sldId id="302" r:id="rId59"/>
    <p:sldId id="303" r:id="rId60"/>
    <p:sldId id="324" r:id="rId61"/>
    <p:sldId id="325" r:id="rId62"/>
    <p:sldId id="326" r:id="rId63"/>
    <p:sldId id="304" r:id="rId64"/>
    <p:sldId id="305" r:id="rId65"/>
    <p:sldId id="306" r:id="rId66"/>
    <p:sldId id="307" r:id="rId67"/>
    <p:sldId id="308" r:id="rId68"/>
    <p:sldId id="309" r:id="rId69"/>
    <p:sldId id="310" r:id="rId70"/>
    <p:sldId id="311" r:id="rId71"/>
    <p:sldId id="312" r:id="rId72"/>
    <p:sldId id="319" r:id="rId73"/>
    <p:sldId id="343" r:id="rId74"/>
    <p:sldId id="313" r:id="rId75"/>
    <p:sldId id="320" r:id="rId76"/>
    <p:sldId id="318" r:id="rId77"/>
    <p:sldId id="314" r:id="rId78"/>
    <p:sldId id="322" r:id="rId79"/>
    <p:sldId id="323" r:id="rId80"/>
    <p:sldId id="339" r:id="rId81"/>
    <p:sldId id="340" r:id="rId82"/>
    <p:sldId id="344" r:id="rId83"/>
    <p:sldId id="346" r:id="rId84"/>
    <p:sldId id="347" r:id="rId85"/>
    <p:sldId id="345" r:id="rId86"/>
    <p:sldId id="342" r:id="rId87"/>
  </p:sldIdLst>
  <p:sldSz cx="9144000" cy="5143500" type="screen16x9"/>
  <p:notesSz cx="6858000" cy="9144000"/>
  <p:embeddedFontLst>
    <p:embeddedFont>
      <p:font typeface="Golos Text Medium" charset="0"/>
      <p:regular r:id="rId89"/>
      <p:bold r:id="rId90"/>
    </p:embeddedFont>
    <p:embeddedFont>
      <p:font typeface="Cambria Math" pitchFamily="18" charset="0"/>
      <p:regular r:id="rId91"/>
    </p:embeddedFont>
    <p:embeddedFont>
      <p:font typeface="Golos Text" charset="0"/>
      <p:regular r:id="rId92"/>
      <p:bold r:id="rId93"/>
    </p:embeddedFont>
    <p:embeddedFont>
      <p:font typeface="Bebas Neue" charset="0"/>
      <p:regular r:id="rId94"/>
    </p:embeddedFont>
    <p:embeddedFont>
      <p:font typeface="Roboto"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7D9A748A-5EDF-47A2-A65E-5F4390420DF3}">
  <a:tblStyle styleId="{7D9A748A-5EDF-47A2-A65E-5F4390420DF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315BB9-0D7E-4E61-AD38-CF0247EF620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84" y="-5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6.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302215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a8e28482d_0_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8db0adeaf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8db0adeaf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8db0adeaf6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8db0adeaf6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8db0adeaf6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8db0adeaf6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8db0adeaf6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8db0adeaf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8db0adeaf6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8db0adeaf6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8db0adeaf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8db0adeaf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8db0adeaf6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8db0adeaf6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8db0adeaf6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8db0adeaf6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81178e085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81178e085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8db0adeaf6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8db0adeaf6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81178e08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81178e08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81178e085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81178e085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81178e085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81178e085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81178e085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81178e085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81178e085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81178e085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81178e085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81178e085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81f6d89e9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81f6d89e9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81f6d89e9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81f6d89e9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81f6d89e9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81f6d89e9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81f6d89e9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81f6d89e9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8096bffd6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8096bffd6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81f6d89e97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81f6d89e97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81f6d89e9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81f6d89e9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81f6d89e9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81f6d89e9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81f6d89e97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81f6d89e9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81f6d89e9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81f6d89e9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81f6d89e97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81f6d89e97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81f6d89e97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81f6d89e97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81f6d89e97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81f6d89e97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8096bffd6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8096bffd6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8db0adeaf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8db0adeaf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8096bffd6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8096bffd6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80344dbd95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80344dbd95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80344dbd95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80344dbd9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80344dbd95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280344dbd9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80344dbd95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80344dbd9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2b21ebf290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80344dbd95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280344dbd95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8db0adeaf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8db0adeaf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10050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5880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02440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8268d8eb4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8268d8eb4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280344dbd95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280344dbd95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2b21ebf290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80344dbd95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280344dbd95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8096bffd6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28096bffd6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8096bffd6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8096bffd6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8db0adeaf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8db0adeaf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1536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1536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96710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63414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28268d8eb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28268d8eb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3732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8db0adeaf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8db0adeaf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8db0adeaf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8db0adeaf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0.png"/><Relationship Id="rId7" Type="http://schemas.openxmlformats.org/officeDocument/2006/relationships/image" Target="../media/image120.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50.png"/><Relationship Id="rId7"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160.png"/></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3.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7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4.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240.png"/></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10.png"/><Relationship Id="rId2" Type="http://schemas.openxmlformats.org/officeDocument/2006/relationships/notesSlide" Target="../notesSlides/notesSlide75.xml"/><Relationship Id="rId1" Type="http://schemas.openxmlformats.org/officeDocument/2006/relationships/slideLayout" Target="../slideLayouts/slideLayout5.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8"/>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 Embedding</a:t>
            </a:r>
            <a:endParaRPr>
              <a:solidFill>
                <a:schemeClr val="accent3"/>
              </a:solidFill>
            </a:endParaRPr>
          </a:p>
        </p:txBody>
      </p:sp>
      <p:cxnSp>
        <p:nvCxnSpPr>
          <p:cNvPr id="77" name="Google Shape;77;p18"/>
          <p:cNvCxnSpPr/>
          <p:nvPr/>
        </p:nvCxnSpPr>
        <p:spPr>
          <a:xfrm>
            <a:off x="4466175" y="206955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78" name="Google Shape;78;p18"/>
          <p:cNvGrpSpPr/>
          <p:nvPr/>
        </p:nvGrpSpPr>
        <p:grpSpPr>
          <a:xfrm>
            <a:off x="6507498" y="2917498"/>
            <a:ext cx="3524464" cy="4496740"/>
            <a:chOff x="6483100" y="2237750"/>
            <a:chExt cx="898250" cy="1146075"/>
          </a:xfrm>
        </p:grpSpPr>
        <p:sp>
          <p:nvSpPr>
            <p:cNvPr id="79" name="Google Shape;7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8"/>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8"/>
          <p:cNvGrpSpPr/>
          <p:nvPr/>
        </p:nvGrpSpPr>
        <p:grpSpPr>
          <a:xfrm>
            <a:off x="6710076" y="961685"/>
            <a:ext cx="1718823" cy="935599"/>
            <a:chOff x="238125" y="2409350"/>
            <a:chExt cx="760575" cy="414000"/>
          </a:xfrm>
        </p:grpSpPr>
        <p:sp>
          <p:nvSpPr>
            <p:cNvPr id="147" name="Google Shape;147;p18"/>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8"/>
          <p:cNvGrpSpPr/>
          <p:nvPr/>
        </p:nvGrpSpPr>
        <p:grpSpPr>
          <a:xfrm>
            <a:off x="5464073" y="2460613"/>
            <a:ext cx="1147199" cy="637372"/>
            <a:chOff x="315275" y="3124950"/>
            <a:chExt cx="658175" cy="365675"/>
          </a:xfrm>
        </p:grpSpPr>
        <p:sp>
          <p:nvSpPr>
            <p:cNvPr id="160" name="Google Shape;160;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18"/>
          <p:cNvGrpSpPr/>
          <p:nvPr/>
        </p:nvGrpSpPr>
        <p:grpSpPr>
          <a:xfrm flipH="1">
            <a:off x="6333399" y="714161"/>
            <a:ext cx="744001" cy="413322"/>
            <a:chOff x="315275" y="3124950"/>
            <a:chExt cx="658175" cy="365675"/>
          </a:xfrm>
        </p:grpSpPr>
        <p:sp>
          <p:nvSpPr>
            <p:cNvPr id="167" name="Google Shape;167;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p:nvPr/>
        </p:nvSpPr>
        <p:spPr>
          <a:xfrm>
            <a:off x="7151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73" name="Google Shape;273;p27"/>
          <p:cNvSpPr txBox="1"/>
          <p:nvPr/>
        </p:nvSpPr>
        <p:spPr>
          <a:xfrm>
            <a:off x="51345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of :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and: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to: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in: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was: 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 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is: 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for: 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as : 10</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hug: 10.000</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4" name="Google Shape;274;p27"/>
          <p:cNvSpPr txBox="1"/>
          <p:nvPr/>
        </p:nvSpPr>
        <p:spPr>
          <a:xfrm>
            <a:off x="20992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 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b: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c: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d: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e: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1: 27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2: 28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3: 29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257</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5" name="Google Shape;275;p27"/>
          <p:cNvSpPr txBox="1">
            <a:spLocks noGrp="1"/>
          </p:cNvSpPr>
          <p:nvPr>
            <p:ph type="body" idx="4294967295"/>
          </p:nvPr>
        </p:nvSpPr>
        <p:spPr>
          <a:xfrm>
            <a:off x="310750"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Character-based vocabulary</a:t>
            </a:r>
            <a:endParaRPr i="1">
              <a:solidFill>
                <a:schemeClr val="accent1"/>
              </a:solidFill>
            </a:endParaRPr>
          </a:p>
        </p:txBody>
      </p:sp>
      <p:sp>
        <p:nvSpPr>
          <p:cNvPr id="276" name="Google Shape;276;p27"/>
          <p:cNvSpPr txBox="1">
            <a:spLocks noGrp="1"/>
          </p:cNvSpPr>
          <p:nvPr>
            <p:ph type="body" idx="4294967295"/>
          </p:nvPr>
        </p:nvSpPr>
        <p:spPr>
          <a:xfrm>
            <a:off x="5711725"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Word-based vocabulary</a:t>
            </a:r>
            <a:endParaRPr i="1">
              <a:solidFill>
                <a:schemeClr val="accent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graphicFrame>
        <p:nvGraphicFramePr>
          <p:cNvPr id="282" name="Google Shape;282;p28"/>
          <p:cNvGraphicFramePr/>
          <p:nvPr/>
        </p:nvGraphicFramePr>
        <p:xfrm>
          <a:off x="497225" y="1003838"/>
          <a:ext cx="5175800" cy="396210"/>
        </p:xfrm>
        <a:graphic>
          <a:graphicData uri="http://schemas.openxmlformats.org/drawingml/2006/table">
            <a:tbl>
              <a:tblPr>
                <a:noFill/>
                <a:tableStyleId>{7D9A748A-5EDF-47A2-A65E-5F4390420DF3}</a:tableStyleId>
              </a:tblPr>
              <a:tblGrid>
                <a:gridCol w="1293950">
                  <a:extLst>
                    <a:ext uri="{9D8B030D-6E8A-4147-A177-3AD203B41FA5}">
                      <a16:colId xmlns:a16="http://schemas.microsoft.com/office/drawing/2014/main" xmlns="" val="20000"/>
                    </a:ext>
                  </a:extLst>
                </a:gridCol>
                <a:gridCol w="1293950">
                  <a:extLst>
                    <a:ext uri="{9D8B030D-6E8A-4147-A177-3AD203B41FA5}">
                      <a16:colId xmlns:a16="http://schemas.microsoft.com/office/drawing/2014/main" xmlns="" val="20001"/>
                    </a:ext>
                  </a:extLst>
                </a:gridCol>
                <a:gridCol w="1293950">
                  <a:extLst>
                    <a:ext uri="{9D8B030D-6E8A-4147-A177-3AD203B41FA5}">
                      <a16:colId xmlns:a16="http://schemas.microsoft.com/office/drawing/2014/main" xmlns="" val="20002"/>
                    </a:ext>
                  </a:extLst>
                </a:gridCol>
                <a:gridCol w="1293950">
                  <a:extLst>
                    <a:ext uri="{9D8B030D-6E8A-4147-A177-3AD203B41FA5}">
                      <a16:colId xmlns:a16="http://schemas.microsoft.com/office/drawing/2014/main" xmlns="" val="20003"/>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83" name="Google Shape;283;p28"/>
          <p:cNvSpPr/>
          <p:nvPr/>
        </p:nvSpPr>
        <p:spPr>
          <a:xfrm>
            <a:off x="657338" y="19886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84" name="Google Shape;284;p28"/>
          <p:cNvSpPr/>
          <p:nvPr/>
        </p:nvSpPr>
        <p:spPr>
          <a:xfrm>
            <a:off x="1966788" y="1997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85" name="Google Shape;285;p28"/>
          <p:cNvSpPr/>
          <p:nvPr/>
        </p:nvSpPr>
        <p:spPr>
          <a:xfrm>
            <a:off x="3329288" y="20015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86" name="Google Shape;286;p28"/>
          <p:cNvCxnSpPr>
            <a:endCxn id="283" idx="0"/>
          </p:cNvCxnSpPr>
          <p:nvPr/>
        </p:nvCxnSpPr>
        <p:spPr>
          <a:xfrm>
            <a:off x="1137188" y="1400038"/>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87" name="Google Shape;287;p28"/>
          <p:cNvCxnSpPr>
            <a:endCxn id="284" idx="0"/>
          </p:cNvCxnSpPr>
          <p:nvPr/>
        </p:nvCxnSpPr>
        <p:spPr>
          <a:xfrm>
            <a:off x="2443638" y="1400088"/>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88" name="Google Shape;288;p28"/>
          <p:cNvCxnSpPr>
            <a:endCxn id="285" idx="0"/>
          </p:cNvCxnSpPr>
          <p:nvPr/>
        </p:nvCxnSpPr>
        <p:spPr>
          <a:xfrm>
            <a:off x="3801638" y="1400038"/>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89" name="Google Shape;289;p28"/>
          <p:cNvSpPr/>
          <p:nvPr/>
        </p:nvSpPr>
        <p:spPr>
          <a:xfrm>
            <a:off x="4553200" y="1988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90" name="Google Shape;290;p28"/>
          <p:cNvCxnSpPr>
            <a:endCxn id="289" idx="0"/>
          </p:cNvCxnSpPr>
          <p:nvPr/>
        </p:nvCxnSpPr>
        <p:spPr>
          <a:xfrm>
            <a:off x="5033050" y="1400088"/>
            <a:ext cx="0" cy="588600"/>
          </a:xfrm>
          <a:prstGeom prst="straightConnector1">
            <a:avLst/>
          </a:prstGeom>
          <a:noFill/>
          <a:ln w="9525" cap="flat" cmpd="sng">
            <a:solidFill>
              <a:schemeClr val="dk2"/>
            </a:solidFill>
            <a:prstDash val="solid"/>
            <a:round/>
            <a:headEnd type="none" w="med" len="med"/>
            <a:tailEnd type="triangle" w="med" len="med"/>
          </a:ln>
        </p:spPr>
      </p:cxnSp>
      <p:graphicFrame>
        <p:nvGraphicFramePr>
          <p:cNvPr id="291" name="Google Shape;291;p28"/>
          <p:cNvGraphicFramePr/>
          <p:nvPr/>
        </p:nvGraphicFramePr>
        <p:xfrm>
          <a:off x="497225" y="3019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a16="http://schemas.microsoft.com/office/drawing/2014/main" xmlns="" val="20000"/>
                    </a:ext>
                  </a:extLst>
                </a:gridCol>
                <a:gridCol w="452450">
                  <a:extLst>
                    <a:ext uri="{9D8B030D-6E8A-4147-A177-3AD203B41FA5}">
                      <a16:colId xmlns:a16="http://schemas.microsoft.com/office/drawing/2014/main" xmlns="" val="20001"/>
                    </a:ext>
                  </a:extLst>
                </a:gridCol>
                <a:gridCol w="452450">
                  <a:extLst>
                    <a:ext uri="{9D8B030D-6E8A-4147-A177-3AD203B41FA5}">
                      <a16:colId xmlns:a16="http://schemas.microsoft.com/office/drawing/2014/main" xmlns="" val="20002"/>
                    </a:ext>
                  </a:extLst>
                </a:gridCol>
                <a:gridCol w="452450">
                  <a:extLst>
                    <a:ext uri="{9D8B030D-6E8A-4147-A177-3AD203B41FA5}">
                      <a16:colId xmlns:a16="http://schemas.microsoft.com/office/drawing/2014/main" xmlns="" val="20003"/>
                    </a:ext>
                  </a:extLst>
                </a:gridCol>
                <a:gridCol w="452450">
                  <a:extLst>
                    <a:ext uri="{9D8B030D-6E8A-4147-A177-3AD203B41FA5}">
                      <a16:colId xmlns:a16="http://schemas.microsoft.com/office/drawing/2014/main" xmlns="" val="20004"/>
                    </a:ext>
                  </a:extLst>
                </a:gridCol>
                <a:gridCol w="452450">
                  <a:extLst>
                    <a:ext uri="{9D8B030D-6E8A-4147-A177-3AD203B41FA5}">
                      <a16:colId xmlns:a16="http://schemas.microsoft.com/office/drawing/2014/main" xmlns="" val="20005"/>
                    </a:ext>
                  </a:extLst>
                </a:gridCol>
                <a:gridCol w="452450">
                  <a:extLst>
                    <a:ext uri="{9D8B030D-6E8A-4147-A177-3AD203B41FA5}">
                      <a16:colId xmlns:a16="http://schemas.microsoft.com/office/drawing/2014/main" xmlns="" val="20006"/>
                    </a:ext>
                  </a:extLst>
                </a:gridCol>
                <a:gridCol w="452450">
                  <a:extLst>
                    <a:ext uri="{9D8B030D-6E8A-4147-A177-3AD203B41FA5}">
                      <a16:colId xmlns:a16="http://schemas.microsoft.com/office/drawing/2014/main" xmlns="" val="20007"/>
                    </a:ext>
                  </a:extLst>
                </a:gridCol>
                <a:gridCol w="452450">
                  <a:extLst>
                    <a:ext uri="{9D8B030D-6E8A-4147-A177-3AD203B41FA5}">
                      <a16:colId xmlns:a16="http://schemas.microsoft.com/office/drawing/2014/main" xmlns="" val="20008"/>
                    </a:ext>
                  </a:extLst>
                </a:gridCol>
                <a:gridCol w="452450">
                  <a:extLst>
                    <a:ext uri="{9D8B030D-6E8A-4147-A177-3AD203B41FA5}">
                      <a16:colId xmlns:a16="http://schemas.microsoft.com/office/drawing/2014/main" xmlns="" val="20009"/>
                    </a:ext>
                  </a:extLst>
                </a:gridCol>
                <a:gridCol w="452450">
                  <a:extLst>
                    <a:ext uri="{9D8B030D-6E8A-4147-A177-3AD203B41FA5}">
                      <a16:colId xmlns:a16="http://schemas.microsoft.com/office/drawing/2014/main" xmlns="" val="20010"/>
                    </a:ext>
                  </a:extLst>
                </a:gridCol>
                <a:gridCol w="452450">
                  <a:extLst>
                    <a:ext uri="{9D8B030D-6E8A-4147-A177-3AD203B41FA5}">
                      <a16:colId xmlns:a16="http://schemas.microsoft.com/office/drawing/2014/main" xmlns="" val="20011"/>
                    </a:ext>
                  </a:extLst>
                </a:gridCol>
                <a:gridCol w="452450">
                  <a:extLst>
                    <a:ext uri="{9D8B030D-6E8A-4147-A177-3AD203B41FA5}">
                      <a16:colId xmlns:a16="http://schemas.microsoft.com/office/drawing/2014/main" xmlns="" val="20012"/>
                    </a:ext>
                  </a:extLst>
                </a:gridCol>
                <a:gridCol w="452450">
                  <a:extLst>
                    <a:ext uri="{9D8B030D-6E8A-4147-A177-3AD203B41FA5}">
                      <a16:colId xmlns:a16="http://schemas.microsoft.com/office/drawing/2014/main" xmlns="" val="20013"/>
                    </a:ext>
                  </a:extLst>
                </a:gridCol>
                <a:gridCol w="452450">
                  <a:extLst>
                    <a:ext uri="{9D8B030D-6E8A-4147-A177-3AD203B41FA5}">
                      <a16:colId xmlns:a16="http://schemas.microsoft.com/office/drawing/2014/main" xmlns="" val="20014"/>
                    </a:ext>
                  </a:extLst>
                </a:gridCol>
                <a:gridCol w="452450">
                  <a:extLst>
                    <a:ext uri="{9D8B030D-6E8A-4147-A177-3AD203B41FA5}">
                      <a16:colId xmlns:a16="http://schemas.microsoft.com/office/drawing/2014/main" xmlns="" val="20015"/>
                    </a:ext>
                  </a:extLst>
                </a:gridCol>
              </a:tblGrid>
              <a:tr h="38100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292" name="Google Shape;292;p28"/>
          <p:cNvGraphicFramePr/>
          <p:nvPr/>
        </p:nvGraphicFramePr>
        <p:xfrm>
          <a:off x="497225" y="4128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a16="http://schemas.microsoft.com/office/drawing/2014/main" xmlns="" val="20000"/>
                    </a:ext>
                  </a:extLst>
                </a:gridCol>
                <a:gridCol w="452450">
                  <a:extLst>
                    <a:ext uri="{9D8B030D-6E8A-4147-A177-3AD203B41FA5}">
                      <a16:colId xmlns:a16="http://schemas.microsoft.com/office/drawing/2014/main" xmlns="" val="20001"/>
                    </a:ext>
                  </a:extLst>
                </a:gridCol>
                <a:gridCol w="452450">
                  <a:extLst>
                    <a:ext uri="{9D8B030D-6E8A-4147-A177-3AD203B41FA5}">
                      <a16:colId xmlns:a16="http://schemas.microsoft.com/office/drawing/2014/main" xmlns="" val="20002"/>
                    </a:ext>
                  </a:extLst>
                </a:gridCol>
                <a:gridCol w="452450">
                  <a:extLst>
                    <a:ext uri="{9D8B030D-6E8A-4147-A177-3AD203B41FA5}">
                      <a16:colId xmlns:a16="http://schemas.microsoft.com/office/drawing/2014/main" xmlns="" val="20003"/>
                    </a:ext>
                  </a:extLst>
                </a:gridCol>
                <a:gridCol w="452450">
                  <a:extLst>
                    <a:ext uri="{9D8B030D-6E8A-4147-A177-3AD203B41FA5}">
                      <a16:colId xmlns:a16="http://schemas.microsoft.com/office/drawing/2014/main" xmlns="" val="20004"/>
                    </a:ext>
                  </a:extLst>
                </a:gridCol>
                <a:gridCol w="452450">
                  <a:extLst>
                    <a:ext uri="{9D8B030D-6E8A-4147-A177-3AD203B41FA5}">
                      <a16:colId xmlns:a16="http://schemas.microsoft.com/office/drawing/2014/main" xmlns="" val="20005"/>
                    </a:ext>
                  </a:extLst>
                </a:gridCol>
                <a:gridCol w="452450">
                  <a:extLst>
                    <a:ext uri="{9D8B030D-6E8A-4147-A177-3AD203B41FA5}">
                      <a16:colId xmlns:a16="http://schemas.microsoft.com/office/drawing/2014/main" xmlns="" val="20006"/>
                    </a:ext>
                  </a:extLst>
                </a:gridCol>
                <a:gridCol w="452450">
                  <a:extLst>
                    <a:ext uri="{9D8B030D-6E8A-4147-A177-3AD203B41FA5}">
                      <a16:colId xmlns:a16="http://schemas.microsoft.com/office/drawing/2014/main" xmlns="" val="20007"/>
                    </a:ext>
                  </a:extLst>
                </a:gridCol>
                <a:gridCol w="452450">
                  <a:extLst>
                    <a:ext uri="{9D8B030D-6E8A-4147-A177-3AD203B41FA5}">
                      <a16:colId xmlns:a16="http://schemas.microsoft.com/office/drawing/2014/main" xmlns="" val="20008"/>
                    </a:ext>
                  </a:extLst>
                </a:gridCol>
                <a:gridCol w="452450">
                  <a:extLst>
                    <a:ext uri="{9D8B030D-6E8A-4147-A177-3AD203B41FA5}">
                      <a16:colId xmlns:a16="http://schemas.microsoft.com/office/drawing/2014/main" xmlns="" val="20009"/>
                    </a:ext>
                  </a:extLst>
                </a:gridCol>
                <a:gridCol w="452450">
                  <a:extLst>
                    <a:ext uri="{9D8B030D-6E8A-4147-A177-3AD203B41FA5}">
                      <a16:colId xmlns:a16="http://schemas.microsoft.com/office/drawing/2014/main" xmlns="" val="20010"/>
                    </a:ext>
                  </a:extLst>
                </a:gridCol>
                <a:gridCol w="452450">
                  <a:extLst>
                    <a:ext uri="{9D8B030D-6E8A-4147-A177-3AD203B41FA5}">
                      <a16:colId xmlns:a16="http://schemas.microsoft.com/office/drawing/2014/main" xmlns="" val="20011"/>
                    </a:ext>
                  </a:extLst>
                </a:gridCol>
                <a:gridCol w="452450">
                  <a:extLst>
                    <a:ext uri="{9D8B030D-6E8A-4147-A177-3AD203B41FA5}">
                      <a16:colId xmlns:a16="http://schemas.microsoft.com/office/drawing/2014/main" xmlns="" val="20012"/>
                    </a:ext>
                  </a:extLst>
                </a:gridCol>
                <a:gridCol w="452450">
                  <a:extLst>
                    <a:ext uri="{9D8B030D-6E8A-4147-A177-3AD203B41FA5}">
                      <a16:colId xmlns:a16="http://schemas.microsoft.com/office/drawing/2014/main" xmlns="" val="20013"/>
                    </a:ext>
                  </a:extLst>
                </a:gridCol>
                <a:gridCol w="452450">
                  <a:extLst>
                    <a:ext uri="{9D8B030D-6E8A-4147-A177-3AD203B41FA5}">
                      <a16:colId xmlns:a16="http://schemas.microsoft.com/office/drawing/2014/main" xmlns="" val="20014"/>
                    </a:ext>
                  </a:extLst>
                </a:gridCol>
                <a:gridCol w="452450">
                  <a:extLst>
                    <a:ext uri="{9D8B030D-6E8A-4147-A177-3AD203B41FA5}">
                      <a16:colId xmlns:a16="http://schemas.microsoft.com/office/drawing/2014/main" xmlns="" val="20015"/>
                    </a:ext>
                  </a:extLst>
                </a:gridCol>
              </a:tblGrid>
              <a:tr h="381000">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40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7</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cxnSp>
        <p:nvCxnSpPr>
          <p:cNvPr id="293" name="Google Shape;293;p28"/>
          <p:cNvCxnSpPr/>
          <p:nvPr/>
        </p:nvCxnSpPr>
        <p:spPr>
          <a:xfrm>
            <a:off x="4113550" y="3433175"/>
            <a:ext cx="0" cy="6909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9"/>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299" name="Google Shape;299;p29"/>
          <p:cNvSpPr/>
          <p:nvPr/>
        </p:nvSpPr>
        <p:spPr>
          <a:xfrm>
            <a:off x="846675" y="2021425"/>
            <a:ext cx="3524400" cy="207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large vocabulary</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Large quality of out-of-vocabulary tokens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Loss of meaning across very similarity words</a:t>
            </a:r>
            <a:endParaRPr sz="1600">
              <a:latin typeface="Golos Text"/>
              <a:ea typeface="Golos Text"/>
              <a:cs typeface="Golos Text"/>
              <a:sym typeface="Golos Text"/>
            </a:endParaRPr>
          </a:p>
        </p:txBody>
      </p:sp>
      <p:sp>
        <p:nvSpPr>
          <p:cNvPr id="300" name="Google Shape;300;p29"/>
          <p:cNvSpPr/>
          <p:nvPr/>
        </p:nvSpPr>
        <p:spPr>
          <a:xfrm>
            <a:off x="5281075" y="2021425"/>
            <a:ext cx="3524400" cy="2074200"/>
          </a:xfrm>
          <a:prstGeom prst="roundRect">
            <a:avLst>
              <a:gd name="adj" fmla="val 16667"/>
            </a:avLst>
          </a:prstGeom>
          <a:solidFill>
            <a:srgbClr val="5F8195"/>
          </a:solid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long sequences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Less meaningful individual tokens</a:t>
            </a:r>
            <a:endParaRPr sz="1600">
              <a:latin typeface="Golos Text"/>
              <a:ea typeface="Golos Text"/>
              <a:cs typeface="Golos Text"/>
              <a:sym typeface="Golos Text"/>
            </a:endParaRPr>
          </a:p>
        </p:txBody>
      </p:sp>
      <p:sp>
        <p:nvSpPr>
          <p:cNvPr id="301" name="Google Shape;301;p29"/>
          <p:cNvSpPr txBox="1">
            <a:spLocks noGrp="1"/>
          </p:cNvSpPr>
          <p:nvPr>
            <p:ph type="body" idx="4294967295"/>
          </p:nvPr>
        </p:nvSpPr>
        <p:spPr>
          <a:xfrm>
            <a:off x="1427925" y="1362300"/>
            <a:ext cx="23619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a:t>
            </a:r>
            <a:endParaRPr/>
          </a:p>
        </p:txBody>
      </p:sp>
      <p:sp>
        <p:nvSpPr>
          <p:cNvPr id="302" name="Google Shape;302;p29"/>
          <p:cNvSpPr txBox="1">
            <a:spLocks noGrp="1"/>
          </p:cNvSpPr>
          <p:nvPr>
            <p:ph type="body" idx="4294967295"/>
          </p:nvPr>
        </p:nvSpPr>
        <p:spPr>
          <a:xfrm>
            <a:off x="5640625" y="1362300"/>
            <a:ext cx="28053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Characters-based tokenization</a:t>
            </a: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08" name="Google Shape;308;p30"/>
          <p:cNvSpPr/>
          <p:nvPr/>
        </p:nvSpPr>
        <p:spPr>
          <a:xfrm>
            <a:off x="2189279"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a:t>
            </a:r>
            <a:endParaRPr sz="1800">
              <a:latin typeface="Golos Text"/>
              <a:ea typeface="Golos Text"/>
              <a:cs typeface="Golos Text"/>
              <a:sym typeface="Golos Text"/>
            </a:endParaRPr>
          </a:p>
        </p:txBody>
      </p:sp>
      <p:graphicFrame>
        <p:nvGraphicFramePr>
          <p:cNvPr id="309" name="Google Shape;309;p30"/>
          <p:cNvGraphicFramePr/>
          <p:nvPr/>
        </p:nvGraphicFramePr>
        <p:xfrm>
          <a:off x="1381638" y="3640625"/>
          <a:ext cx="2915775" cy="457170"/>
        </p:xfrm>
        <a:graphic>
          <a:graphicData uri="http://schemas.openxmlformats.org/drawingml/2006/table">
            <a:tbl>
              <a:tblPr>
                <a:noFill/>
                <a:tableStyleId>{7D9A748A-5EDF-47A2-A65E-5F4390420DF3}</a:tableStyleId>
              </a:tblPr>
              <a:tblGrid>
                <a:gridCol w="971925">
                  <a:extLst>
                    <a:ext uri="{9D8B030D-6E8A-4147-A177-3AD203B41FA5}">
                      <a16:colId xmlns:a16="http://schemas.microsoft.com/office/drawing/2014/main" xmlns="" val="20000"/>
                    </a:ext>
                  </a:extLst>
                </a:gridCol>
                <a:gridCol w="971925">
                  <a:extLst>
                    <a:ext uri="{9D8B030D-6E8A-4147-A177-3AD203B41FA5}">
                      <a16:colId xmlns:a16="http://schemas.microsoft.com/office/drawing/2014/main" xmlns="" val="20001"/>
                    </a:ext>
                  </a:extLst>
                </a:gridCol>
                <a:gridCol w="971925">
                  <a:extLst>
                    <a:ext uri="{9D8B030D-6E8A-4147-A177-3AD203B41FA5}">
                      <a16:colId xmlns:a16="http://schemas.microsoft.com/office/drawing/2014/main" xmlns="" val="20002"/>
                    </a:ext>
                  </a:extLst>
                </a:gridCol>
              </a:tblGrid>
              <a:tr h="301625">
                <a:tc>
                  <a:txBody>
                    <a:bodyPr/>
                    <a:lstStyle/>
                    <a:p>
                      <a:pPr marL="0" lvl="0" indent="0" algn="ctr" rtl="0">
                        <a:spcBef>
                          <a:spcPts val="0"/>
                        </a:spcBef>
                        <a:spcAft>
                          <a:spcPts val="0"/>
                        </a:spcAft>
                        <a:buNone/>
                      </a:pPr>
                      <a:r>
                        <a:rPr lang="en" sz="1800"/>
                        <a:t>d</a:t>
                      </a:r>
                      <a:endParaRPr sz="1800"/>
                    </a:p>
                  </a:txBody>
                  <a:tcPr marL="91425" marR="91425" marT="91425" marB="91425" anchor="ctr"/>
                </a:tc>
                <a:tc>
                  <a:txBody>
                    <a:bodyPr/>
                    <a:lstStyle/>
                    <a:p>
                      <a:pPr marL="0" lvl="0" indent="0" algn="ctr" rtl="0">
                        <a:spcBef>
                          <a:spcPts val="0"/>
                        </a:spcBef>
                        <a:spcAft>
                          <a:spcPts val="0"/>
                        </a:spcAft>
                        <a:buNone/>
                      </a:pPr>
                      <a:r>
                        <a:rPr lang="en" sz="1800"/>
                        <a:t>o</a:t>
                      </a:r>
                      <a:endParaRPr sz="1800"/>
                    </a:p>
                  </a:txBody>
                  <a:tcPr marL="91425" marR="91425" marT="91425" marB="91425" anchor="ctr"/>
                </a:tc>
                <a:tc>
                  <a:txBody>
                    <a:bodyPr/>
                    <a:lstStyle/>
                    <a:p>
                      <a:pPr marL="0" lvl="0" indent="0" algn="ctr" rtl="0">
                        <a:spcBef>
                          <a:spcPts val="0"/>
                        </a:spcBef>
                        <a:spcAft>
                          <a:spcPts val="0"/>
                        </a:spcAft>
                        <a:buNone/>
                      </a:pPr>
                      <a:r>
                        <a:rPr lang="en" sz="1800"/>
                        <a:t>g</a:t>
                      </a:r>
                      <a:endParaRPr sz="1800"/>
                    </a:p>
                  </a:txBody>
                  <a:tcPr marL="91425" marR="91425" marT="91425" marB="91425" anchor="ctr"/>
                </a:tc>
                <a:extLst>
                  <a:ext uri="{0D108BD9-81ED-4DB2-BD59-A6C34878D82A}">
                    <a16:rowId xmlns:a16="http://schemas.microsoft.com/office/drawing/2014/main" xmlns="" val="10000"/>
                  </a:ext>
                </a:extLst>
              </a:tr>
            </a:tbl>
          </a:graphicData>
        </a:graphic>
      </p:graphicFrame>
      <p:cxnSp>
        <p:nvCxnSpPr>
          <p:cNvPr id="310" name="Google Shape;310;p30"/>
          <p:cNvCxnSpPr>
            <a:stCxn id="308" idx="2"/>
          </p:cNvCxnSpPr>
          <p:nvPr/>
        </p:nvCxnSpPr>
        <p:spPr>
          <a:xfrm flipH="1">
            <a:off x="2833529" y="2677581"/>
            <a:ext cx="6000" cy="984300"/>
          </a:xfrm>
          <a:prstGeom prst="straightConnector1">
            <a:avLst/>
          </a:prstGeom>
          <a:noFill/>
          <a:ln w="19050" cap="flat" cmpd="sng">
            <a:solidFill>
              <a:schemeClr val="dk2"/>
            </a:solidFill>
            <a:prstDash val="solid"/>
            <a:round/>
            <a:headEnd type="none" w="med" len="med"/>
            <a:tailEnd type="triangle" w="med" len="med"/>
          </a:ln>
        </p:spPr>
      </p:cxnSp>
      <p:sp>
        <p:nvSpPr>
          <p:cNvPr id="311" name="Google Shape;311;p30"/>
          <p:cNvSpPr/>
          <p:nvPr/>
        </p:nvSpPr>
        <p:spPr>
          <a:xfrm>
            <a:off x="6575004"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dogs</a:t>
            </a:r>
            <a:endParaRPr sz="1800">
              <a:latin typeface="Golos Text"/>
              <a:ea typeface="Golos Text"/>
              <a:cs typeface="Golos Text"/>
              <a:sym typeface="Golos Text"/>
            </a:endParaRPr>
          </a:p>
        </p:txBody>
      </p:sp>
      <p:graphicFrame>
        <p:nvGraphicFramePr>
          <p:cNvPr id="312" name="Google Shape;312;p30"/>
          <p:cNvGraphicFramePr/>
          <p:nvPr/>
        </p:nvGraphicFramePr>
        <p:xfrm>
          <a:off x="6250313" y="3640625"/>
          <a:ext cx="1943850" cy="457170"/>
        </p:xfrm>
        <a:graphic>
          <a:graphicData uri="http://schemas.openxmlformats.org/drawingml/2006/table">
            <a:tbl>
              <a:tblPr>
                <a:noFill/>
                <a:tableStyleId>{7D9A748A-5EDF-47A2-A65E-5F4390420DF3}</a:tableStyleId>
              </a:tblPr>
              <a:tblGrid>
                <a:gridCol w="971925">
                  <a:extLst>
                    <a:ext uri="{9D8B030D-6E8A-4147-A177-3AD203B41FA5}">
                      <a16:colId xmlns:a16="http://schemas.microsoft.com/office/drawing/2014/main" xmlns="" val="20000"/>
                    </a:ext>
                  </a:extLst>
                </a:gridCol>
                <a:gridCol w="971925">
                  <a:extLst>
                    <a:ext uri="{9D8B030D-6E8A-4147-A177-3AD203B41FA5}">
                      <a16:colId xmlns:a16="http://schemas.microsoft.com/office/drawing/2014/main" xmlns="" val="20001"/>
                    </a:ext>
                  </a:extLst>
                </a:gridCol>
              </a:tblGrid>
              <a:tr h="301625">
                <a:tc>
                  <a:txBody>
                    <a:bodyPr/>
                    <a:lstStyle/>
                    <a:p>
                      <a:pPr marL="0" lvl="0" indent="0" algn="ctr" rtl="0">
                        <a:spcBef>
                          <a:spcPts val="0"/>
                        </a:spcBef>
                        <a:spcAft>
                          <a:spcPts val="0"/>
                        </a:spcAft>
                        <a:buNone/>
                      </a:pPr>
                      <a:r>
                        <a:rPr lang="en" sz="1800"/>
                        <a:t>dog</a:t>
                      </a:r>
                      <a:endParaRPr sz="1800"/>
                    </a:p>
                  </a:txBody>
                  <a:tcPr marL="91425" marR="91425" marT="91425" marB="91425" anchor="ctr"/>
                </a:tc>
                <a:tc>
                  <a:txBody>
                    <a:bodyPr/>
                    <a:lstStyle/>
                    <a:p>
                      <a:pPr marL="0" lvl="0" indent="0" algn="ctr" rtl="0">
                        <a:spcBef>
                          <a:spcPts val="0"/>
                        </a:spcBef>
                        <a:spcAft>
                          <a:spcPts val="0"/>
                        </a:spcAft>
                        <a:buNone/>
                      </a:pPr>
                      <a:r>
                        <a:rPr lang="en" sz="1800"/>
                        <a:t>s</a:t>
                      </a:r>
                      <a:endParaRPr sz="1800"/>
                    </a:p>
                  </a:txBody>
                  <a:tcPr marL="91425" marR="91425" marT="91425" marB="91425" anchor="ctr"/>
                </a:tc>
                <a:extLst>
                  <a:ext uri="{0D108BD9-81ED-4DB2-BD59-A6C34878D82A}">
                    <a16:rowId xmlns:a16="http://schemas.microsoft.com/office/drawing/2014/main" xmlns="" val="10000"/>
                  </a:ext>
                </a:extLst>
              </a:tr>
            </a:tbl>
          </a:graphicData>
        </a:graphic>
      </p:graphicFrame>
      <p:cxnSp>
        <p:nvCxnSpPr>
          <p:cNvPr id="313" name="Google Shape;313;p30"/>
          <p:cNvCxnSpPr>
            <a:stCxn id="311" idx="2"/>
          </p:cNvCxnSpPr>
          <p:nvPr/>
        </p:nvCxnSpPr>
        <p:spPr>
          <a:xfrm flipH="1">
            <a:off x="7219254" y="2677581"/>
            <a:ext cx="6000" cy="984300"/>
          </a:xfrm>
          <a:prstGeom prst="straightConnector1">
            <a:avLst/>
          </a:prstGeom>
          <a:noFill/>
          <a:ln w="19050" cap="flat" cmpd="sng">
            <a:solidFill>
              <a:schemeClr val="dk2"/>
            </a:solidFill>
            <a:prstDash val="solid"/>
            <a:round/>
            <a:headEnd type="none" w="med" len="med"/>
            <a:tailEnd type="triangle" w="med" len="med"/>
          </a:ln>
        </p:spPr>
      </p:cxnSp>
      <p:cxnSp>
        <p:nvCxnSpPr>
          <p:cNvPr id="314" name="Google Shape;314;p30"/>
          <p:cNvCxnSpPr/>
          <p:nvPr/>
        </p:nvCxnSpPr>
        <p:spPr>
          <a:xfrm>
            <a:off x="949825" y="1893375"/>
            <a:ext cx="3778200" cy="2762100"/>
          </a:xfrm>
          <a:prstGeom prst="straightConnector1">
            <a:avLst/>
          </a:prstGeom>
          <a:noFill/>
          <a:ln w="28575" cap="flat" cmpd="sng">
            <a:solidFill>
              <a:srgbClr val="A61C00"/>
            </a:solidFill>
            <a:prstDash val="solid"/>
            <a:round/>
            <a:headEnd type="none" w="med" len="med"/>
            <a:tailEnd type="none" w="med" len="med"/>
          </a:ln>
        </p:spPr>
      </p:cxnSp>
      <p:cxnSp>
        <p:nvCxnSpPr>
          <p:cNvPr id="315" name="Google Shape;315;p30"/>
          <p:cNvCxnSpPr/>
          <p:nvPr/>
        </p:nvCxnSpPr>
        <p:spPr>
          <a:xfrm flipH="1">
            <a:off x="992225" y="1947300"/>
            <a:ext cx="3587700" cy="2709300"/>
          </a:xfrm>
          <a:prstGeom prst="straightConnector1">
            <a:avLst/>
          </a:prstGeom>
          <a:noFill/>
          <a:ln w="28575" cap="flat" cmpd="sng">
            <a:solidFill>
              <a:srgbClr val="A61C00"/>
            </a:solidFill>
            <a:prstDash val="solid"/>
            <a:round/>
            <a:headEnd type="none" w="med" len="med"/>
            <a:tailEnd type="none" w="med" len="med"/>
          </a:ln>
        </p:spPr>
      </p:cxnSp>
      <p:sp>
        <p:nvSpPr>
          <p:cNvPr id="316" name="Google Shape;316;p30"/>
          <p:cNvSpPr txBox="1">
            <a:spLocks noGrp="1"/>
          </p:cNvSpPr>
          <p:nvPr>
            <p:ph type="body" idx="4294967295"/>
          </p:nvPr>
        </p:nvSpPr>
        <p:spPr>
          <a:xfrm>
            <a:off x="949825"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Frequently used words should not be splitting into smaller subwords</a:t>
            </a:r>
            <a:endParaRPr/>
          </a:p>
        </p:txBody>
      </p:sp>
      <p:sp>
        <p:nvSpPr>
          <p:cNvPr id="317" name="Google Shape;317;p30"/>
          <p:cNvSpPr txBox="1">
            <a:spLocks noGrp="1"/>
          </p:cNvSpPr>
          <p:nvPr>
            <p:ph type="body" idx="4294967295"/>
          </p:nvPr>
        </p:nvSpPr>
        <p:spPr>
          <a:xfrm>
            <a:off x="5320750"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321"/>
        <p:cNvGrpSpPr/>
        <p:nvPr/>
      </p:nvGrpSpPr>
      <p:grpSpPr>
        <a:xfrm>
          <a:off x="0" y="0"/>
          <a:ext cx="0" cy="0"/>
          <a:chOff x="0" y="0"/>
          <a:chExt cx="0" cy="0"/>
        </a:xfrm>
      </p:grpSpPr>
      <p:sp>
        <p:nvSpPr>
          <p:cNvPr id="322" name="Google Shape;322;p3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23" name="Google Shape;323;p31"/>
          <p:cNvSpPr/>
          <p:nvPr/>
        </p:nvSpPr>
        <p:spPr>
          <a:xfrm>
            <a:off x="3333046" y="1861626"/>
            <a:ext cx="2351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tokenization</a:t>
            </a:r>
            <a:endParaRPr sz="1800">
              <a:latin typeface="Golos Text"/>
              <a:ea typeface="Golos Text"/>
              <a:cs typeface="Golos Text"/>
              <a:sym typeface="Golos Text"/>
            </a:endParaRPr>
          </a:p>
        </p:txBody>
      </p:sp>
      <p:cxnSp>
        <p:nvCxnSpPr>
          <p:cNvPr id="324" name="Google Shape;324;p31"/>
          <p:cNvCxnSpPr>
            <a:stCxn id="323" idx="2"/>
            <a:endCxn id="325" idx="0"/>
          </p:cNvCxnSpPr>
          <p:nvPr/>
        </p:nvCxnSpPr>
        <p:spPr>
          <a:xfrm flipH="1">
            <a:off x="3588496" y="2569026"/>
            <a:ext cx="920100" cy="778500"/>
          </a:xfrm>
          <a:prstGeom prst="straightConnector1">
            <a:avLst/>
          </a:prstGeom>
          <a:noFill/>
          <a:ln w="19050" cap="flat" cmpd="sng">
            <a:solidFill>
              <a:schemeClr val="dk2"/>
            </a:solidFill>
            <a:prstDash val="solid"/>
            <a:round/>
            <a:headEnd type="none" w="med" len="med"/>
            <a:tailEnd type="triangle" w="med" len="med"/>
          </a:ln>
        </p:spPr>
      </p:cxnSp>
      <p:sp>
        <p:nvSpPr>
          <p:cNvPr id="326" name="Google Shape;326;p31"/>
          <p:cNvSpPr txBox="1">
            <a:spLocks noGrp="1"/>
          </p:cNvSpPr>
          <p:nvPr>
            <p:ph type="body" idx="4294967295"/>
          </p:nvPr>
        </p:nvSpPr>
        <p:spPr>
          <a:xfrm>
            <a:off x="715100" y="861400"/>
            <a:ext cx="78258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
        <p:nvSpPr>
          <p:cNvPr id="325" name="Google Shape;325;p31"/>
          <p:cNvSpPr/>
          <p:nvPr/>
        </p:nvSpPr>
        <p:spPr>
          <a:xfrm>
            <a:off x="275934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a:t>
            </a:r>
            <a:endParaRPr sz="1800">
              <a:latin typeface="Golos Text"/>
              <a:ea typeface="Golos Text"/>
              <a:cs typeface="Golos Text"/>
              <a:sym typeface="Golos Text"/>
            </a:endParaRPr>
          </a:p>
        </p:txBody>
      </p:sp>
      <p:sp>
        <p:nvSpPr>
          <p:cNvPr id="327" name="Google Shape;327;p31"/>
          <p:cNvSpPr/>
          <p:nvPr/>
        </p:nvSpPr>
        <p:spPr>
          <a:xfrm>
            <a:off x="455769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##ization</a:t>
            </a:r>
            <a:endParaRPr sz="1800">
              <a:latin typeface="Golos Text"/>
              <a:ea typeface="Golos Text"/>
              <a:cs typeface="Golos Text"/>
              <a:sym typeface="Golos Text"/>
            </a:endParaRPr>
          </a:p>
        </p:txBody>
      </p:sp>
      <p:cxnSp>
        <p:nvCxnSpPr>
          <p:cNvPr id="328" name="Google Shape;328;p31"/>
          <p:cNvCxnSpPr>
            <a:stCxn id="323" idx="2"/>
            <a:endCxn id="327" idx="0"/>
          </p:cNvCxnSpPr>
          <p:nvPr/>
        </p:nvCxnSpPr>
        <p:spPr>
          <a:xfrm>
            <a:off x="4508596" y="2569026"/>
            <a:ext cx="878100" cy="778500"/>
          </a:xfrm>
          <a:prstGeom prst="straightConnector1">
            <a:avLst/>
          </a:prstGeom>
          <a:noFill/>
          <a:ln w="19050" cap="flat" cmpd="sng">
            <a:solidFill>
              <a:schemeClr val="dk2"/>
            </a:solidFill>
            <a:prstDash val="solid"/>
            <a:round/>
            <a:headEnd type="none" w="med" len="med"/>
            <a:tailEnd type="triangle" w="med" len="med"/>
          </a:ln>
        </p:spPr>
      </p:cxnSp>
      <p:sp>
        <p:nvSpPr>
          <p:cNvPr id="329" name="Google Shape;329;p31"/>
          <p:cNvSpPr txBox="1">
            <a:spLocks noGrp="1"/>
          </p:cNvSpPr>
          <p:nvPr>
            <p:ph type="body" idx="4294967295"/>
          </p:nvPr>
        </p:nvSpPr>
        <p:spPr>
          <a:xfrm>
            <a:off x="1189900" y="3347525"/>
            <a:ext cx="1429200" cy="118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Token</a:t>
            </a:r>
            <a:endParaRPr/>
          </a:p>
          <a:p>
            <a:pPr marL="0" lvl="0" indent="0" algn="r" rtl="0">
              <a:spcBef>
                <a:spcPts val="0"/>
              </a:spcBef>
              <a:spcAft>
                <a:spcPts val="0"/>
              </a:spcAft>
              <a:buNone/>
            </a:pPr>
            <a:r>
              <a:rPr lang="en"/>
              <a:t>Tokens</a:t>
            </a:r>
            <a:endParaRPr/>
          </a:p>
          <a:p>
            <a:pPr marL="0" lvl="0" indent="0" algn="r" rtl="0">
              <a:spcBef>
                <a:spcPts val="0"/>
              </a:spcBef>
              <a:spcAft>
                <a:spcPts val="0"/>
              </a:spcAft>
              <a:buNone/>
            </a:pPr>
            <a:r>
              <a:rPr lang="en"/>
              <a:t>Tokenization</a:t>
            </a:r>
            <a:endParaRPr/>
          </a:p>
          <a:p>
            <a:pPr marL="0" lvl="0" indent="0" algn="r" rtl="0">
              <a:spcBef>
                <a:spcPts val="0"/>
              </a:spcBef>
              <a:spcAft>
                <a:spcPts val="0"/>
              </a:spcAft>
              <a:buNone/>
            </a:pPr>
            <a:r>
              <a:rPr lang="en"/>
              <a:t>Tokenizing </a:t>
            </a:r>
            <a:endParaRPr/>
          </a:p>
        </p:txBody>
      </p:sp>
      <p:sp>
        <p:nvSpPr>
          <p:cNvPr id="330" name="Google Shape;330;p31"/>
          <p:cNvSpPr txBox="1">
            <a:spLocks noGrp="1"/>
          </p:cNvSpPr>
          <p:nvPr>
            <p:ph type="body" idx="4294967295"/>
          </p:nvPr>
        </p:nvSpPr>
        <p:spPr>
          <a:xfrm>
            <a:off x="6306950" y="3347525"/>
            <a:ext cx="1498800" cy="15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a:t>
            </a:r>
            <a:endParaRPr/>
          </a:p>
          <a:p>
            <a:pPr marL="0" lvl="0" indent="0" algn="l" rtl="0">
              <a:spcBef>
                <a:spcPts val="0"/>
              </a:spcBef>
              <a:spcAft>
                <a:spcPts val="0"/>
              </a:spcAft>
              <a:buNone/>
            </a:pPr>
            <a:r>
              <a:rPr lang="en"/>
              <a:t>Modernization</a:t>
            </a:r>
            <a:endParaRPr/>
          </a:p>
          <a:p>
            <a:pPr marL="0" lvl="0" indent="0" algn="l" rtl="0">
              <a:spcBef>
                <a:spcPts val="600"/>
              </a:spcBef>
              <a:spcAft>
                <a:spcPts val="0"/>
              </a:spcAft>
              <a:buNone/>
            </a:pPr>
            <a:r>
              <a:rPr lang="en"/>
              <a:t>Immunization</a:t>
            </a:r>
            <a:endParaRPr/>
          </a:p>
          <a:p>
            <a:pPr marL="0" lvl="0" indent="0" algn="l" rtl="0">
              <a:spcBef>
                <a:spcPts val="600"/>
              </a:spcBef>
              <a:spcAft>
                <a:spcPts val="600"/>
              </a:spcAft>
              <a:buNone/>
            </a:pPr>
            <a:r>
              <a:rPr lang="en"/>
              <a:t>Privatization</a:t>
            </a:r>
            <a:endParaRPr sz="1200">
              <a:solidFill>
                <a:srgbClr val="333333"/>
              </a:solidFill>
              <a:highlight>
                <a:srgbClr val="FFFFFF"/>
              </a:highlight>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36" name="Google Shape;336;p32"/>
          <p:cNvSpPr/>
          <p:nvPr/>
        </p:nvSpPr>
        <p:spPr>
          <a:xfrm>
            <a:off x="429350"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WordPiece</a:t>
            </a:r>
            <a:endParaRPr sz="1800">
              <a:latin typeface="Golos Text"/>
              <a:ea typeface="Golos Text"/>
              <a:cs typeface="Golos Text"/>
              <a:sym typeface="Golos Text"/>
            </a:endParaRPr>
          </a:p>
        </p:txBody>
      </p:sp>
      <p:sp>
        <p:nvSpPr>
          <p:cNvPr id="337" name="Google Shape;337;p32"/>
          <p:cNvSpPr/>
          <p:nvPr/>
        </p:nvSpPr>
        <p:spPr>
          <a:xfrm>
            <a:off x="3399152"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Unigram</a:t>
            </a:r>
            <a:endParaRPr sz="1800">
              <a:latin typeface="Golos Text"/>
              <a:ea typeface="Golos Text"/>
              <a:cs typeface="Golos Text"/>
              <a:sym typeface="Golos Text"/>
            </a:endParaRPr>
          </a:p>
        </p:txBody>
      </p:sp>
      <p:sp>
        <p:nvSpPr>
          <p:cNvPr id="338" name="Google Shape;338;p32"/>
          <p:cNvSpPr/>
          <p:nvPr/>
        </p:nvSpPr>
        <p:spPr>
          <a:xfrm>
            <a:off x="6368953"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Byte-Pair Encoding</a:t>
            </a:r>
            <a:endParaRPr sz="1800">
              <a:latin typeface="Golos Text"/>
              <a:ea typeface="Golos Text"/>
              <a:cs typeface="Golos Text"/>
              <a:sym typeface="Golos Text"/>
            </a:endParaRPr>
          </a:p>
        </p:txBody>
      </p:sp>
      <p:sp>
        <p:nvSpPr>
          <p:cNvPr id="339" name="Google Shape;339;p32"/>
          <p:cNvSpPr txBox="1">
            <a:spLocks noGrp="1"/>
          </p:cNvSpPr>
          <p:nvPr>
            <p:ph type="body" idx="4294967295"/>
          </p:nvPr>
        </p:nvSpPr>
        <p:spPr>
          <a:xfrm>
            <a:off x="429350" y="2927250"/>
            <a:ext cx="16716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BERT, DistilBERT</a:t>
            </a:r>
            <a:endParaRPr/>
          </a:p>
        </p:txBody>
      </p:sp>
      <p:sp>
        <p:nvSpPr>
          <p:cNvPr id="340" name="Google Shape;340;p32"/>
          <p:cNvSpPr txBox="1">
            <a:spLocks noGrp="1"/>
          </p:cNvSpPr>
          <p:nvPr>
            <p:ph type="body" idx="4294967295"/>
          </p:nvPr>
        </p:nvSpPr>
        <p:spPr>
          <a:xfrm>
            <a:off x="33991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XLNet, T5, ALBERT</a:t>
            </a:r>
            <a:endParaRPr/>
          </a:p>
        </p:txBody>
      </p:sp>
      <p:sp>
        <p:nvSpPr>
          <p:cNvPr id="341" name="Google Shape;341;p32"/>
          <p:cNvSpPr txBox="1">
            <a:spLocks noGrp="1"/>
          </p:cNvSpPr>
          <p:nvPr>
            <p:ph type="body" idx="4294967295"/>
          </p:nvPr>
        </p:nvSpPr>
        <p:spPr>
          <a:xfrm>
            <a:off x="63689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GPT-2, RoBERTa</a:t>
            </a: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347" name="Google Shape;347;p33"/>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348" name="Google Shape;348;p33"/>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49" name="Google Shape;349;p33"/>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0" name="Google Shape;350;p33"/>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1" name="Google Shape;351;p33"/>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2" name="Google Shape;352;p33"/>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3" name="Google Shape;353;p33"/>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4" name="Google Shape;354;p33"/>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5" name="Google Shape;355;p33"/>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a16="http://schemas.microsoft.com/office/drawing/2014/main" xmlns="" val="20000"/>
                    </a:ext>
                  </a:extLst>
                </a:gridCol>
                <a:gridCol w="632825">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61" name="Google Shape;361;p34"/>
          <p:cNvGraphicFramePr/>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a16="http://schemas.microsoft.com/office/drawing/2014/main" xmlns="" val="20000"/>
                    </a:ext>
                  </a:extLst>
                </a:gridCol>
                <a:gridCol w="625075">
                  <a:extLst>
                    <a:ext uri="{9D8B030D-6E8A-4147-A177-3AD203B41FA5}">
                      <a16:colId xmlns:a16="http://schemas.microsoft.com/office/drawing/2014/main" xmlns="" val="20001"/>
                    </a:ext>
                  </a:extLst>
                </a:gridCol>
              </a:tblGrid>
              <a:tr h="516050">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graphicFrame>
        <p:nvGraphicFramePr>
          <p:cNvPr id="362" name="Google Shape;362;p34"/>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3" name="Google Shape;363;p34"/>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4" name="Google Shape;364;p34"/>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5" name="Google Shape;365;p34"/>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6" name="Google Shape;366;p34"/>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7" name="Google Shape;367;p34"/>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8" name="Google Shape;368;p34"/>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74" name="Google Shape;374;p35"/>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gridSpan="3">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375" name="Google Shape;375;p35"/>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81" name="Google Shape;381;p36"/>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2" name="Google Shape;382;p36"/>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xmlns="" val="20000"/>
                    </a:ext>
                  </a:extLst>
                </a:gridCol>
                <a:gridCol w="670000">
                  <a:extLst>
                    <a:ext uri="{9D8B030D-6E8A-4147-A177-3AD203B41FA5}">
                      <a16:colId xmlns:a16="http://schemas.microsoft.com/office/drawing/2014/main" xmlns="" val="20001"/>
                    </a:ext>
                  </a:extLst>
                </a:gridCol>
                <a:gridCol w="670000">
                  <a:extLst>
                    <a:ext uri="{9D8B030D-6E8A-4147-A177-3AD203B41FA5}">
                      <a16:colId xmlns:a16="http://schemas.microsoft.com/office/drawing/2014/main" xmlns="" val="20002"/>
                    </a:ext>
                  </a:extLst>
                </a:gridCol>
                <a:gridCol w="670000">
                  <a:extLst>
                    <a:ext uri="{9D8B030D-6E8A-4147-A177-3AD203B41FA5}">
                      <a16:colId xmlns:a16="http://schemas.microsoft.com/office/drawing/2014/main" xmlns="" val="20003"/>
                    </a:ext>
                  </a:extLst>
                </a:gridCol>
                <a:gridCol w="670000">
                  <a:extLst>
                    <a:ext uri="{9D8B030D-6E8A-4147-A177-3AD203B41FA5}">
                      <a16:colId xmlns:a16="http://schemas.microsoft.com/office/drawing/2014/main" xmlns="" val="20004"/>
                    </a:ext>
                  </a:extLst>
                </a:gridCol>
                <a:gridCol w="670000">
                  <a:extLst>
                    <a:ext uri="{9D8B030D-6E8A-4147-A177-3AD203B41FA5}">
                      <a16:colId xmlns:a16="http://schemas.microsoft.com/office/drawing/2014/main" xmlns="" val="20005"/>
                    </a:ext>
                  </a:extLst>
                </a:gridCol>
                <a:gridCol w="670000">
                  <a:extLst>
                    <a:ext uri="{9D8B030D-6E8A-4147-A177-3AD203B41FA5}">
                      <a16:colId xmlns:a16="http://schemas.microsoft.com/office/drawing/2014/main" xmlns="" val="20006"/>
                    </a:ext>
                  </a:extLst>
                </a:gridCol>
                <a:gridCol w="670000">
                  <a:extLst>
                    <a:ext uri="{9D8B030D-6E8A-4147-A177-3AD203B41FA5}">
                      <a16:colId xmlns:a16="http://schemas.microsoft.com/office/drawing/2014/main" xmlns=""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3" name="Google Shape;383;p36"/>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xmlns="" val="20000"/>
                    </a:ext>
                  </a:extLst>
                </a:gridCol>
                <a:gridCol w="1071975">
                  <a:extLst>
                    <a:ext uri="{9D8B030D-6E8A-4147-A177-3AD203B41FA5}">
                      <a16:colId xmlns:a16="http://schemas.microsoft.com/office/drawing/2014/main" xmlns="" val="20001"/>
                    </a:ext>
                  </a:extLst>
                </a:gridCol>
                <a:gridCol w="1071975">
                  <a:extLst>
                    <a:ext uri="{9D8B030D-6E8A-4147-A177-3AD203B41FA5}">
                      <a16:colId xmlns:a16="http://schemas.microsoft.com/office/drawing/2014/main" xmlns="" val="20002"/>
                    </a:ext>
                  </a:extLst>
                </a:gridCol>
                <a:gridCol w="1071975">
                  <a:extLst>
                    <a:ext uri="{9D8B030D-6E8A-4147-A177-3AD203B41FA5}">
                      <a16:colId xmlns:a16="http://schemas.microsoft.com/office/drawing/2014/main" xmlns="" val="20003"/>
                    </a:ext>
                  </a:extLst>
                </a:gridCol>
                <a:gridCol w="1071975">
                  <a:extLst>
                    <a:ext uri="{9D8B030D-6E8A-4147-A177-3AD203B41FA5}">
                      <a16:colId xmlns:a16="http://schemas.microsoft.com/office/drawing/2014/main" xmlns=""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4" name="Google Shape;384;p36"/>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5" name="Google Shape;385;p36"/>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6" name="Google Shape;386;p36"/>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7" name="Google Shape;387;p36"/>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8" name="Google Shape;388;p36"/>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4</a:t>
                      </a:r>
                      <a:endParaRPr/>
                    </a:p>
                  </a:txBody>
                  <a:tcPr marL="91425" marR="91425" marT="91425" marB="91425" anchor="ctr">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389" name="Google Shape;389;p36"/>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715100" y="9523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79" name="Google Shape;179;p19"/>
          <p:cNvSpPr txBox="1">
            <a:spLocks noGrp="1"/>
          </p:cNvSpPr>
          <p:nvPr>
            <p:ph type="subTitle" idx="1"/>
          </p:nvPr>
        </p:nvSpPr>
        <p:spPr>
          <a:xfrm>
            <a:off x="2050814" y="9523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Tokenizer</a:t>
            </a:r>
            <a:endParaRPr/>
          </a:p>
        </p:txBody>
      </p:sp>
      <p:sp>
        <p:nvSpPr>
          <p:cNvPr id="180" name="Google Shape;180;p19"/>
          <p:cNvSpPr txBox="1">
            <a:spLocks noGrp="1"/>
          </p:cNvSpPr>
          <p:nvPr>
            <p:ph type="title" idx="2"/>
          </p:nvPr>
        </p:nvSpPr>
        <p:spPr>
          <a:xfrm>
            <a:off x="715100" y="215392"/>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cxnSp>
        <p:nvCxnSpPr>
          <p:cNvPr id="181" name="Google Shape;181;p19"/>
          <p:cNvCxnSpPr/>
          <p:nvPr/>
        </p:nvCxnSpPr>
        <p:spPr>
          <a:xfrm>
            <a:off x="1259000" y="1193724"/>
            <a:ext cx="552600" cy="0"/>
          </a:xfrm>
          <a:prstGeom prst="straightConnector1">
            <a:avLst/>
          </a:prstGeom>
          <a:noFill/>
          <a:ln w="19050" cap="flat" cmpd="sng">
            <a:solidFill>
              <a:schemeClr val="dk1"/>
            </a:solidFill>
            <a:prstDash val="solid"/>
            <a:round/>
            <a:headEnd type="none" w="med" len="med"/>
            <a:tailEnd type="stealth" w="med" len="med"/>
          </a:ln>
        </p:spPr>
      </p:cxnSp>
      <p:sp>
        <p:nvSpPr>
          <p:cNvPr id="182" name="Google Shape;182;p19"/>
          <p:cNvSpPr txBox="1">
            <a:spLocks noGrp="1"/>
          </p:cNvSpPr>
          <p:nvPr>
            <p:ph type="title" idx="3"/>
          </p:nvPr>
        </p:nvSpPr>
        <p:spPr>
          <a:xfrm>
            <a:off x="715100" y="16300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3" name="Google Shape;183;p19"/>
          <p:cNvSpPr txBox="1">
            <a:spLocks noGrp="1"/>
          </p:cNvSpPr>
          <p:nvPr>
            <p:ph type="subTitle" idx="4"/>
          </p:nvPr>
        </p:nvSpPr>
        <p:spPr>
          <a:xfrm>
            <a:off x="2050814" y="16300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Introduce Word Embedding</a:t>
            </a:r>
            <a:endParaRPr/>
          </a:p>
        </p:txBody>
      </p:sp>
      <p:sp>
        <p:nvSpPr>
          <p:cNvPr id="184" name="Google Shape;184;p19"/>
          <p:cNvSpPr txBox="1">
            <a:spLocks noGrp="1"/>
          </p:cNvSpPr>
          <p:nvPr>
            <p:ph type="title" idx="5"/>
          </p:nvPr>
        </p:nvSpPr>
        <p:spPr>
          <a:xfrm>
            <a:off x="715100" y="23077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85" name="Google Shape;185;p19"/>
          <p:cNvSpPr txBox="1">
            <a:spLocks noGrp="1"/>
          </p:cNvSpPr>
          <p:nvPr>
            <p:ph type="subTitle" idx="6"/>
          </p:nvPr>
        </p:nvSpPr>
        <p:spPr>
          <a:xfrm>
            <a:off x="2050814" y="23077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Word2Vec</a:t>
            </a:r>
            <a:endParaRPr/>
          </a:p>
        </p:txBody>
      </p:sp>
      <p:sp>
        <p:nvSpPr>
          <p:cNvPr id="186" name="Google Shape;186;p19"/>
          <p:cNvSpPr txBox="1">
            <a:spLocks noGrp="1"/>
          </p:cNvSpPr>
          <p:nvPr>
            <p:ph type="title" idx="7"/>
          </p:nvPr>
        </p:nvSpPr>
        <p:spPr>
          <a:xfrm>
            <a:off x="715100" y="29854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87" name="Google Shape;187;p19"/>
          <p:cNvSpPr txBox="1">
            <a:spLocks noGrp="1"/>
          </p:cNvSpPr>
          <p:nvPr>
            <p:ph type="subTitle" idx="8"/>
          </p:nvPr>
        </p:nvSpPr>
        <p:spPr>
          <a:xfrm>
            <a:off x="2050814" y="29854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fastText</a:t>
            </a:r>
            <a:endParaRPr/>
          </a:p>
        </p:txBody>
      </p:sp>
      <p:cxnSp>
        <p:nvCxnSpPr>
          <p:cNvPr id="188" name="Google Shape;188;p19"/>
          <p:cNvCxnSpPr/>
          <p:nvPr/>
        </p:nvCxnSpPr>
        <p:spPr>
          <a:xfrm>
            <a:off x="1259000" y="1871224"/>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89" name="Google Shape;189;p19"/>
          <p:cNvCxnSpPr/>
          <p:nvPr/>
        </p:nvCxnSpPr>
        <p:spPr>
          <a:xfrm>
            <a:off x="1259000" y="2548724"/>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0" name="Google Shape;190;p19"/>
          <p:cNvCxnSpPr/>
          <p:nvPr/>
        </p:nvCxnSpPr>
        <p:spPr>
          <a:xfrm>
            <a:off x="1259000" y="3226224"/>
            <a:ext cx="552600" cy="0"/>
          </a:xfrm>
          <a:prstGeom prst="straightConnector1">
            <a:avLst/>
          </a:prstGeom>
          <a:noFill/>
          <a:ln w="19050" cap="flat" cmpd="sng">
            <a:solidFill>
              <a:schemeClr val="dk1"/>
            </a:solidFill>
            <a:prstDash val="solid"/>
            <a:round/>
            <a:headEnd type="none" w="med" len="med"/>
            <a:tailEnd type="stealth" w="med" len="med"/>
          </a:ln>
        </p:spPr>
      </p:cxnSp>
      <p:sp>
        <p:nvSpPr>
          <p:cNvPr id="191" name="Google Shape;191;p19"/>
          <p:cNvSpPr txBox="1">
            <a:spLocks noGrp="1"/>
          </p:cNvSpPr>
          <p:nvPr>
            <p:ph type="title" idx="7"/>
          </p:nvPr>
        </p:nvSpPr>
        <p:spPr>
          <a:xfrm>
            <a:off x="715100" y="36712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92" name="Google Shape;192;p19"/>
          <p:cNvSpPr txBox="1">
            <a:spLocks noGrp="1"/>
          </p:cNvSpPr>
          <p:nvPr>
            <p:ph type="subTitle" idx="8"/>
          </p:nvPr>
        </p:nvSpPr>
        <p:spPr>
          <a:xfrm>
            <a:off x="2050814" y="36712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Optimize Softmax</a:t>
            </a:r>
            <a:endParaRPr dirty="0"/>
          </a:p>
        </p:txBody>
      </p:sp>
      <p:cxnSp>
        <p:nvCxnSpPr>
          <p:cNvPr id="193" name="Google Shape;193;p19"/>
          <p:cNvCxnSpPr/>
          <p:nvPr/>
        </p:nvCxnSpPr>
        <p:spPr>
          <a:xfrm>
            <a:off x="1259000" y="3912024"/>
            <a:ext cx="552600" cy="0"/>
          </a:xfrm>
          <a:prstGeom prst="straightConnector1">
            <a:avLst/>
          </a:prstGeom>
          <a:noFill/>
          <a:ln w="19050" cap="flat" cmpd="sng">
            <a:solidFill>
              <a:schemeClr val="dk1"/>
            </a:solidFill>
            <a:prstDash val="solid"/>
            <a:round/>
            <a:headEnd type="none" w="med" len="med"/>
            <a:tailEnd type="stealth" w="med" len="med"/>
          </a:ln>
        </p:spPr>
      </p:cxnSp>
      <p:sp>
        <p:nvSpPr>
          <p:cNvPr id="18" name="Google Shape;191;p19"/>
          <p:cNvSpPr txBox="1">
            <a:spLocks/>
          </p:cNvSpPr>
          <p:nvPr/>
        </p:nvSpPr>
        <p:spPr>
          <a:xfrm>
            <a:off x="707588" y="4374098"/>
            <a:ext cx="13356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2000" b="0" i="0" u="none" strike="noStrike" cap="none">
                <a:solidFill>
                  <a:schemeClr val="accent3"/>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9pPr>
          </a:lstStyle>
          <a:p>
            <a:r>
              <a:rPr lang="en" dirty="0" smtClean="0"/>
              <a:t>06</a:t>
            </a:r>
            <a:endParaRPr lang="en" dirty="0"/>
          </a:p>
        </p:txBody>
      </p:sp>
      <p:sp>
        <p:nvSpPr>
          <p:cNvPr id="19" name="Google Shape;192;p19"/>
          <p:cNvSpPr txBox="1">
            <a:spLocks/>
          </p:cNvSpPr>
          <p:nvPr/>
        </p:nvSpPr>
        <p:spPr>
          <a:xfrm>
            <a:off x="2043302" y="4374098"/>
            <a:ext cx="63783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chemeClr val="dk1"/>
                </a:solidFill>
                <a:latin typeface="Golos Text Medium"/>
                <a:ea typeface="Golos Text Medium"/>
                <a:cs typeface="Golos Text Medium"/>
                <a:sym typeface="Golos Text Medium"/>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smtClean="0"/>
              <a:t>Experiment</a:t>
            </a:r>
            <a:endParaRPr lang="en-US" dirty="0"/>
          </a:p>
        </p:txBody>
      </p:sp>
      <p:cxnSp>
        <p:nvCxnSpPr>
          <p:cNvPr id="20" name="Google Shape;193;p19"/>
          <p:cNvCxnSpPr/>
          <p:nvPr/>
        </p:nvCxnSpPr>
        <p:spPr>
          <a:xfrm>
            <a:off x="1251488" y="461484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95" name="Google Shape;395;p37"/>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396" name="Google Shape;396;p37"/>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397" name="Google Shape;397;p37"/>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398" name="Google Shape;398;p37"/>
          <p:cNvGraphicFramePr/>
          <p:nvPr/>
        </p:nvGraphicFramePr>
        <p:xfrm>
          <a:off x="888850" y="1466875"/>
          <a:ext cx="2478100" cy="39621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5666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04" name="Google Shape;404;p38"/>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5" name="Google Shape;405;p38"/>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xmlns="" val="20000"/>
                    </a:ext>
                  </a:extLst>
                </a:gridCol>
                <a:gridCol w="670000">
                  <a:extLst>
                    <a:ext uri="{9D8B030D-6E8A-4147-A177-3AD203B41FA5}">
                      <a16:colId xmlns:a16="http://schemas.microsoft.com/office/drawing/2014/main" xmlns="" val="20001"/>
                    </a:ext>
                  </a:extLst>
                </a:gridCol>
                <a:gridCol w="670000">
                  <a:extLst>
                    <a:ext uri="{9D8B030D-6E8A-4147-A177-3AD203B41FA5}">
                      <a16:colId xmlns:a16="http://schemas.microsoft.com/office/drawing/2014/main" xmlns="" val="20002"/>
                    </a:ext>
                  </a:extLst>
                </a:gridCol>
                <a:gridCol w="670000">
                  <a:extLst>
                    <a:ext uri="{9D8B030D-6E8A-4147-A177-3AD203B41FA5}">
                      <a16:colId xmlns:a16="http://schemas.microsoft.com/office/drawing/2014/main" xmlns="" val="20003"/>
                    </a:ext>
                  </a:extLst>
                </a:gridCol>
                <a:gridCol w="670000">
                  <a:extLst>
                    <a:ext uri="{9D8B030D-6E8A-4147-A177-3AD203B41FA5}">
                      <a16:colId xmlns:a16="http://schemas.microsoft.com/office/drawing/2014/main" xmlns="" val="20004"/>
                    </a:ext>
                  </a:extLst>
                </a:gridCol>
                <a:gridCol w="670000">
                  <a:extLst>
                    <a:ext uri="{9D8B030D-6E8A-4147-A177-3AD203B41FA5}">
                      <a16:colId xmlns:a16="http://schemas.microsoft.com/office/drawing/2014/main" xmlns="" val="20005"/>
                    </a:ext>
                  </a:extLst>
                </a:gridCol>
                <a:gridCol w="670000">
                  <a:extLst>
                    <a:ext uri="{9D8B030D-6E8A-4147-A177-3AD203B41FA5}">
                      <a16:colId xmlns:a16="http://schemas.microsoft.com/office/drawing/2014/main" xmlns="" val="20006"/>
                    </a:ext>
                  </a:extLst>
                </a:gridCol>
                <a:gridCol w="670000">
                  <a:extLst>
                    <a:ext uri="{9D8B030D-6E8A-4147-A177-3AD203B41FA5}">
                      <a16:colId xmlns:a16="http://schemas.microsoft.com/office/drawing/2014/main" xmlns=""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6" name="Google Shape;406;p38"/>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xmlns="" val="20000"/>
                    </a:ext>
                  </a:extLst>
                </a:gridCol>
                <a:gridCol w="1071975">
                  <a:extLst>
                    <a:ext uri="{9D8B030D-6E8A-4147-A177-3AD203B41FA5}">
                      <a16:colId xmlns:a16="http://schemas.microsoft.com/office/drawing/2014/main" xmlns="" val="20001"/>
                    </a:ext>
                  </a:extLst>
                </a:gridCol>
                <a:gridCol w="1071975">
                  <a:extLst>
                    <a:ext uri="{9D8B030D-6E8A-4147-A177-3AD203B41FA5}">
                      <a16:colId xmlns:a16="http://schemas.microsoft.com/office/drawing/2014/main" xmlns="" val="20002"/>
                    </a:ext>
                  </a:extLst>
                </a:gridCol>
                <a:gridCol w="1071975">
                  <a:extLst>
                    <a:ext uri="{9D8B030D-6E8A-4147-A177-3AD203B41FA5}">
                      <a16:colId xmlns:a16="http://schemas.microsoft.com/office/drawing/2014/main" xmlns="" val="20003"/>
                    </a:ext>
                  </a:extLst>
                </a:gridCol>
                <a:gridCol w="1071975">
                  <a:extLst>
                    <a:ext uri="{9D8B030D-6E8A-4147-A177-3AD203B41FA5}">
                      <a16:colId xmlns:a16="http://schemas.microsoft.com/office/drawing/2014/main" xmlns=""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7" name="Google Shape;407;p38"/>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8" name="Google Shape;408;p38"/>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9" name="Google Shape;409;p38"/>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10" name="Google Shape;410;p38"/>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11" name="Google Shape;411;p38"/>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l</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412" name="Google Shape;412;p38"/>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18" name="Google Shape;418;p3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sp>
        <p:nvSpPr>
          <p:cNvPr id="419" name="Google Shape;419;p3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20" name="Google Shape;420;p3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21" name="Google Shape;421;p39"/>
          <p:cNvGraphicFramePr/>
          <p:nvPr/>
        </p:nvGraphicFramePr>
        <p:xfrm>
          <a:off x="888850" y="1466875"/>
          <a:ext cx="2478100" cy="79242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5666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a16="http://schemas.microsoft.com/office/drawing/2014/main" xmlns="" val="10001"/>
                  </a:ext>
                </a:extLst>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25"/>
        <p:cNvGrpSpPr/>
        <p:nvPr/>
      </p:nvGrpSpPr>
      <p:grpSpPr>
        <a:xfrm>
          <a:off x="0" y="0"/>
          <a:ext cx="0" cy="0"/>
          <a:chOff x="0" y="0"/>
          <a:chExt cx="0" cy="0"/>
        </a:xfrm>
      </p:grpSpPr>
      <p:sp>
        <p:nvSpPr>
          <p:cNvPr id="426" name="Google Shape;426;p4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27" name="Google Shape;427;p40"/>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28" name="Google Shape;428;p40"/>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xmlns="" val="20000"/>
                    </a:ext>
                  </a:extLst>
                </a:gridCol>
                <a:gridCol w="670000">
                  <a:extLst>
                    <a:ext uri="{9D8B030D-6E8A-4147-A177-3AD203B41FA5}">
                      <a16:colId xmlns:a16="http://schemas.microsoft.com/office/drawing/2014/main" xmlns="" val="20001"/>
                    </a:ext>
                  </a:extLst>
                </a:gridCol>
                <a:gridCol w="670000">
                  <a:extLst>
                    <a:ext uri="{9D8B030D-6E8A-4147-A177-3AD203B41FA5}">
                      <a16:colId xmlns:a16="http://schemas.microsoft.com/office/drawing/2014/main" xmlns="" val="20002"/>
                    </a:ext>
                  </a:extLst>
                </a:gridCol>
                <a:gridCol w="670000">
                  <a:extLst>
                    <a:ext uri="{9D8B030D-6E8A-4147-A177-3AD203B41FA5}">
                      <a16:colId xmlns:a16="http://schemas.microsoft.com/office/drawing/2014/main" xmlns="" val="20003"/>
                    </a:ext>
                  </a:extLst>
                </a:gridCol>
                <a:gridCol w="670000">
                  <a:extLst>
                    <a:ext uri="{9D8B030D-6E8A-4147-A177-3AD203B41FA5}">
                      <a16:colId xmlns:a16="http://schemas.microsoft.com/office/drawing/2014/main" xmlns="" val="20004"/>
                    </a:ext>
                  </a:extLst>
                </a:gridCol>
                <a:gridCol w="670000">
                  <a:extLst>
                    <a:ext uri="{9D8B030D-6E8A-4147-A177-3AD203B41FA5}">
                      <a16:colId xmlns:a16="http://schemas.microsoft.com/office/drawing/2014/main" xmlns="" val="20005"/>
                    </a:ext>
                  </a:extLst>
                </a:gridCol>
                <a:gridCol w="670000">
                  <a:extLst>
                    <a:ext uri="{9D8B030D-6E8A-4147-A177-3AD203B41FA5}">
                      <a16:colId xmlns:a16="http://schemas.microsoft.com/office/drawing/2014/main" xmlns="" val="20006"/>
                    </a:ext>
                  </a:extLst>
                </a:gridCol>
                <a:gridCol w="670000">
                  <a:extLst>
                    <a:ext uri="{9D8B030D-6E8A-4147-A177-3AD203B41FA5}">
                      <a16:colId xmlns:a16="http://schemas.microsoft.com/office/drawing/2014/main" xmlns="" val="20007"/>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29" name="Google Shape;429;p40"/>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xmlns="" val="20000"/>
                    </a:ext>
                  </a:extLst>
                </a:gridCol>
                <a:gridCol w="1071975">
                  <a:extLst>
                    <a:ext uri="{9D8B030D-6E8A-4147-A177-3AD203B41FA5}">
                      <a16:colId xmlns:a16="http://schemas.microsoft.com/office/drawing/2014/main" xmlns="" val="20001"/>
                    </a:ext>
                  </a:extLst>
                </a:gridCol>
                <a:gridCol w="1071975">
                  <a:extLst>
                    <a:ext uri="{9D8B030D-6E8A-4147-A177-3AD203B41FA5}">
                      <a16:colId xmlns:a16="http://schemas.microsoft.com/office/drawing/2014/main" xmlns="" val="20002"/>
                    </a:ext>
                  </a:extLst>
                </a:gridCol>
                <a:gridCol w="1071975">
                  <a:extLst>
                    <a:ext uri="{9D8B030D-6E8A-4147-A177-3AD203B41FA5}">
                      <a16:colId xmlns:a16="http://schemas.microsoft.com/office/drawing/2014/main" xmlns="" val="20003"/>
                    </a:ext>
                  </a:extLst>
                </a:gridCol>
                <a:gridCol w="1071975">
                  <a:extLst>
                    <a:ext uri="{9D8B030D-6E8A-4147-A177-3AD203B41FA5}">
                      <a16:colId xmlns:a16="http://schemas.microsoft.com/office/drawing/2014/main" xmlns="" val="20004"/>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0" name="Google Shape;430;p40"/>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1" name="Google Shape;431;p40"/>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2" name="Google Shape;432;p40"/>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3" name="Google Shape;433;p40"/>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4" name="Google Shape;434;p40"/>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le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435" name="Google Shape;435;p40"/>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39"/>
        <p:cNvGrpSpPr/>
        <p:nvPr/>
      </p:nvGrpSpPr>
      <p:grpSpPr>
        <a:xfrm>
          <a:off x="0" y="0"/>
          <a:ext cx="0" cy="0"/>
          <a:chOff x="0" y="0"/>
          <a:chExt cx="0" cy="0"/>
        </a:xfrm>
      </p:grpSpPr>
      <p:sp>
        <p:nvSpPr>
          <p:cNvPr id="440" name="Google Shape;440;p4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41" name="Google Shape;441;p41"/>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529275">
                <a:tc gridSpan="3">
                  <a:txBody>
                    <a:bodyPr/>
                    <a:lstStyle/>
                    <a:p>
                      <a:pPr marL="0" lvl="0" indent="0" algn="ctr" rtl="0">
                        <a:spcBef>
                          <a:spcPts val="0"/>
                        </a:spcBef>
                        <a:spcAft>
                          <a:spcPts val="0"/>
                        </a:spcAft>
                        <a:buNone/>
                      </a:pPr>
                      <a:r>
                        <a:rPr lang="en"/>
                        <a:t>lear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bl>
          </a:graphicData>
        </a:graphic>
      </p:graphicFrame>
      <p:sp>
        <p:nvSpPr>
          <p:cNvPr id="442" name="Google Shape;442;p41"/>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43" name="Google Shape;443;p4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44" name="Google Shape;444;p41"/>
          <p:cNvGraphicFramePr/>
          <p:nvPr/>
        </p:nvGraphicFramePr>
        <p:xfrm>
          <a:off x="888850" y="1466875"/>
          <a:ext cx="2478100" cy="118863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5666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a16="http://schemas.microsoft.com/office/drawing/2014/main" xmlns="" val="10001"/>
                  </a:ext>
                </a:extLst>
              </a:tr>
              <a:tr h="308550">
                <a:tc>
                  <a:txBody>
                    <a:bodyPr/>
                    <a:lstStyle/>
                    <a:p>
                      <a:pPr marL="0" lvl="0" indent="0" algn="ctr" rtl="0">
                        <a:spcBef>
                          <a:spcPts val="0"/>
                        </a:spcBef>
                        <a:spcAft>
                          <a:spcPts val="0"/>
                        </a:spcAft>
                        <a:buNone/>
                      </a:pPr>
                      <a:r>
                        <a:rPr lang="en"/>
                        <a:t>le + ar</a:t>
                      </a:r>
                      <a:endParaRPr/>
                    </a:p>
                  </a:txBody>
                  <a:tcPr marL="91425" marR="91425" marT="91425" marB="91425" anchor="ctr"/>
                </a:tc>
                <a:tc>
                  <a:txBody>
                    <a:bodyPr/>
                    <a:lstStyle/>
                    <a:p>
                      <a:pPr marL="0" lvl="0" indent="0" algn="ctr" rtl="0">
                        <a:spcBef>
                          <a:spcPts val="0"/>
                        </a:spcBef>
                        <a:spcAft>
                          <a:spcPts val="0"/>
                        </a:spcAft>
                        <a:buNone/>
                      </a:pPr>
                      <a:r>
                        <a:rPr lang="en"/>
                        <a:t>lear</a:t>
                      </a:r>
                      <a:endParaRPr/>
                    </a:p>
                  </a:txBody>
                  <a:tcPr marL="91425" marR="91425" marT="91425" marB="91425" anchor="ctr"/>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50" name="Google Shape;450;p42"/>
          <p:cNvGraphicFramePr/>
          <p:nvPr>
            <p:extLst>
              <p:ext uri="{D42A27DB-BD31-4B8C-83A1-F6EECF244321}">
                <p14:modId xmlns:p14="http://schemas.microsoft.com/office/powerpoint/2010/main" val="3537806613"/>
              </p:ext>
            </p:extLst>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xmlns="" val="20000"/>
                    </a:ext>
                  </a:extLst>
                </a:gridCol>
                <a:gridCol w="712725">
                  <a:extLst>
                    <a:ext uri="{9D8B030D-6E8A-4147-A177-3AD203B41FA5}">
                      <a16:colId xmlns:a16="http://schemas.microsoft.com/office/drawing/2014/main" xmlns="" val="20001"/>
                    </a:ext>
                  </a:extLst>
                </a:gridCol>
                <a:gridCol w="712725">
                  <a:extLst>
                    <a:ext uri="{9D8B030D-6E8A-4147-A177-3AD203B41FA5}">
                      <a16:colId xmlns:a16="http://schemas.microsoft.com/office/drawing/2014/main" xmlns="" val="20002"/>
                    </a:ext>
                  </a:extLst>
                </a:gridCol>
                <a:gridCol w="712725">
                  <a:extLst>
                    <a:ext uri="{9D8B030D-6E8A-4147-A177-3AD203B41FA5}">
                      <a16:colId xmlns:a16="http://schemas.microsoft.com/office/drawing/2014/main" xmlns="" val="20003"/>
                    </a:ext>
                  </a:extLst>
                </a:gridCol>
                <a:gridCol w="712725">
                  <a:extLst>
                    <a:ext uri="{9D8B030D-6E8A-4147-A177-3AD203B41FA5}">
                      <a16:colId xmlns:a16="http://schemas.microsoft.com/office/drawing/2014/main" xmlns="" val="20004"/>
                    </a:ext>
                  </a:extLst>
                </a:gridCol>
                <a:gridCol w="712725">
                  <a:extLst>
                    <a:ext uri="{9D8B030D-6E8A-4147-A177-3AD203B41FA5}">
                      <a16:colId xmlns:a16="http://schemas.microsoft.com/office/drawing/2014/main" xmlns="" val="20005"/>
                    </a:ext>
                  </a:extLst>
                </a:gridCol>
              </a:tblGrid>
              <a:tr h="481075">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machin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8325">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revoltio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3575">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revolution</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2"/>
                  </a:ext>
                </a:extLst>
              </a:tr>
              <a:tr h="481075">
                <a:tc>
                  <a:txBody>
                    <a:bodyPr/>
                    <a:lstStyle/>
                    <a:p>
                      <a:pPr marL="0" lvl="0" indent="0" algn="ctr" rtl="0">
                        <a:spcBef>
                          <a:spcPts val="0"/>
                        </a:spcBef>
                        <a:spcAft>
                          <a:spcPts val="0"/>
                        </a:spcAft>
                        <a:buNone/>
                      </a:pPr>
                      <a:r>
                        <a:rPr lang="en" sz="1200"/>
                        <a:t>s</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lear</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3"/>
                  </a:ext>
                </a:extLst>
              </a:tr>
              <a:tr h="569050">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ma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4"/>
                  </a:ext>
                </a:extLst>
              </a:tr>
              <a:tr h="518125">
                <a:tc>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learn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554025">
                <a:tc>
                  <a:txBody>
                    <a:bodyPr/>
                    <a:lstStyle/>
                    <a:p>
                      <a:pPr marL="0" lvl="0" indent="0" algn="ctr" rtl="0">
                        <a:spcBef>
                          <a:spcPts val="0"/>
                        </a:spcBef>
                        <a:spcAft>
                          <a:spcPts val="0"/>
                        </a:spcAft>
                        <a:buNone/>
                      </a:pPr>
                      <a:r>
                        <a:rPr lang="en" sz="1200"/>
                        <a:t>revo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mach</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451" name="Google Shape;451;p42"/>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452" name="Google Shape;452;p42"/>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53" name="Google Shape;453;p42"/>
          <p:cNvGraphicFramePr/>
          <p:nvPr>
            <p:extLst>
              <p:ext uri="{D42A27DB-BD31-4B8C-83A1-F6EECF244321}">
                <p14:modId xmlns:p14="http://schemas.microsoft.com/office/powerpoint/2010/main" val="1565323847"/>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a16="http://schemas.microsoft.com/office/drawing/2014/main" xmlns="" val="20000"/>
                    </a:ext>
                  </a:extLst>
                </a:gridCol>
                <a:gridCol w="2012025">
                  <a:extLst>
                    <a:ext uri="{9D8B030D-6E8A-4147-A177-3AD203B41FA5}">
                      <a16:colId xmlns:a16="http://schemas.microsoft.com/office/drawing/2014/main" xmlns=""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a16="http://schemas.microsoft.com/office/drawing/2014/main" xmlns=""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a16="http://schemas.microsoft.com/office/drawing/2014/main" xmlns="" val="10001"/>
                  </a:ext>
                </a:extLst>
              </a:tr>
              <a:tr h="547400">
                <a:tc>
                  <a:txBody>
                    <a:bodyPr/>
                    <a:lstStyle/>
                    <a:p>
                      <a:pPr marL="0" lvl="0" indent="0" algn="ctr" rtl="0">
                        <a:spcBef>
                          <a:spcPts val="0"/>
                        </a:spcBef>
                        <a:spcAft>
                          <a:spcPts val="0"/>
                        </a:spcAft>
                        <a:buNone/>
                      </a:pPr>
                      <a:r>
                        <a:rPr lang="en-US" sz="1200" dirty="0"/>
                        <a:t>le + </a:t>
                      </a:r>
                      <a:r>
                        <a:rPr lang="en-US" sz="1200" dirty="0" err="1"/>
                        <a:t>ar</a:t>
                      </a:r>
                      <a:r>
                        <a:rPr lang="en-US" sz="1200" dirty="0"/>
                        <a:t> = learn</a:t>
                      </a:r>
                      <a:endParaRPr sz="1200" dirty="0"/>
                    </a:p>
                  </a:txBody>
                  <a:tcPr marL="91425" marR="91425" marT="91425" marB="91425" anchor="ctr"/>
                </a:tc>
                <a:tc>
                  <a:txBody>
                    <a:bodyPr/>
                    <a:lstStyle/>
                    <a:p>
                      <a:pPr marL="0" lvl="0" indent="0" algn="ctr" rtl="0">
                        <a:spcBef>
                          <a:spcPts val="0"/>
                        </a:spcBef>
                        <a:spcAft>
                          <a:spcPts val="0"/>
                        </a:spcAft>
                        <a:buNone/>
                      </a:pPr>
                      <a:r>
                        <a:rPr lang="en" sz="1200"/>
                        <a:t>revolutio + n = revolution</a:t>
                      </a:r>
                      <a:endParaRPr sz="1200"/>
                    </a:p>
                  </a:txBody>
                  <a:tcPr marL="91425" marR="91425" marT="91425" marB="91425" anchor="ctr"/>
                </a:tc>
                <a:extLst>
                  <a:ext uri="{0D108BD9-81ED-4DB2-BD59-A6C34878D82A}">
                    <a16:rowId xmlns:a16="http://schemas.microsoft.com/office/drawing/2014/main" xmlns="" val="10002"/>
                  </a:ext>
                </a:extLst>
              </a:tr>
              <a:tr h="375075">
                <a:tc>
                  <a:txBody>
                    <a:bodyPr/>
                    <a:lstStyle/>
                    <a:p>
                      <a:pPr marL="0" lvl="0" indent="0" algn="ctr" rtl="0">
                        <a:spcBef>
                          <a:spcPts val="0"/>
                        </a:spcBef>
                        <a:spcAft>
                          <a:spcPts val="0"/>
                        </a:spcAft>
                        <a:buNone/>
                      </a:pPr>
                      <a:r>
                        <a:rPr lang="en" sz="1200" dirty="0"/>
                        <a:t>r + e = re</a:t>
                      </a:r>
                      <a:endParaRPr sz="1200" dirty="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dirty="0"/>
                        <a:t>mach + in = machin</a:t>
                      </a:r>
                      <a:endParaRPr sz="1200" dirty="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err="1"/>
                        <a:t>lear</a:t>
                      </a:r>
                      <a:r>
                        <a:rPr lang="en-US" sz="1200" dirty="0"/>
                        <a:t> + n = learn</a:t>
                      </a: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459" name="Google Shape;459;p43"/>
          <p:cNvSpPr txBox="1">
            <a:spLocks noGrp="1"/>
          </p:cNvSpPr>
          <p:nvPr>
            <p:ph type="body" idx="4294967295"/>
          </p:nvPr>
        </p:nvSpPr>
        <p:spPr>
          <a:xfrm>
            <a:off x="6349525" y="15079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learns</a:t>
            </a:r>
            <a:endParaRPr dirty="0"/>
          </a:p>
        </p:txBody>
      </p:sp>
      <p:sp>
        <p:nvSpPr>
          <p:cNvPr id="460" name="Google Shape;460;p43"/>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61" name="Google Shape;461;p43"/>
          <p:cNvGraphicFramePr/>
          <p:nvPr>
            <p:extLst>
              <p:ext uri="{D42A27DB-BD31-4B8C-83A1-F6EECF244321}">
                <p14:modId xmlns:p14="http://schemas.microsoft.com/office/powerpoint/2010/main" val="4085574693"/>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a16="http://schemas.microsoft.com/office/drawing/2014/main" xmlns="" val="20000"/>
                    </a:ext>
                  </a:extLst>
                </a:gridCol>
                <a:gridCol w="2012025">
                  <a:extLst>
                    <a:ext uri="{9D8B030D-6E8A-4147-A177-3AD203B41FA5}">
                      <a16:colId xmlns:a16="http://schemas.microsoft.com/office/drawing/2014/main" xmlns=""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a16="http://schemas.microsoft.com/office/drawing/2014/main" xmlns=""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a16="http://schemas.microsoft.com/office/drawing/2014/main" xmlns="" val="10001"/>
                  </a:ext>
                </a:extLst>
              </a:tr>
              <a:tr h="547400">
                <a:tc>
                  <a:txBody>
                    <a:bodyPr/>
                    <a:lstStyle/>
                    <a:p>
                      <a:pPr marL="0" lvl="0" indent="0" algn="ctr" rtl="0">
                        <a:spcBef>
                          <a:spcPts val="0"/>
                        </a:spcBef>
                        <a:spcAft>
                          <a:spcPts val="0"/>
                        </a:spcAft>
                        <a:buNone/>
                      </a:pPr>
                      <a:r>
                        <a:rPr lang="en-US" sz="1200"/>
                        <a:t>l</a:t>
                      </a:r>
                      <a:r>
                        <a:rPr lang="en" sz="1200"/>
                        <a:t>e </a:t>
                      </a:r>
                      <a:r>
                        <a:rPr lang="en" sz="1200" dirty="0"/>
                        <a:t>+ ar </a:t>
                      </a:r>
                      <a:r>
                        <a:rPr lang="en" sz="1200"/>
                        <a:t>= lear</a:t>
                      </a:r>
                      <a:endParaRPr sz="1200" dirty="0"/>
                    </a:p>
                  </a:txBody>
                  <a:tcPr marL="91425" marR="91425" marT="91425" marB="91425" anchor="ctr"/>
                </a:tc>
                <a:tc>
                  <a:txBody>
                    <a:bodyPr/>
                    <a:lstStyle/>
                    <a:p>
                      <a:pPr marL="0" lvl="0" indent="0" algn="ctr" rtl="0">
                        <a:spcBef>
                          <a:spcPts val="0"/>
                        </a:spcBef>
                        <a:spcAft>
                          <a:spcPts val="0"/>
                        </a:spcAft>
                        <a:buNone/>
                      </a:pPr>
                      <a:r>
                        <a:rPr lang="en" sz="1200" dirty="0"/>
                        <a:t>revolutio + n = revolution</a:t>
                      </a:r>
                      <a:endParaRPr sz="1200" dirty="0"/>
                    </a:p>
                  </a:txBody>
                  <a:tcPr marL="91425" marR="91425" marT="91425" marB="91425" anchor="ctr"/>
                </a:tc>
                <a:extLst>
                  <a:ext uri="{0D108BD9-81ED-4DB2-BD59-A6C34878D82A}">
                    <a16:rowId xmlns:a16="http://schemas.microsoft.com/office/drawing/2014/main" xmlns="" val="10002"/>
                  </a:ext>
                </a:extLst>
              </a:tr>
              <a:tr h="375075">
                <a:tc>
                  <a:txBody>
                    <a:bodyPr/>
                    <a:lstStyle/>
                    <a:p>
                      <a:pPr marL="0" lvl="0" indent="0" algn="ctr" rtl="0">
                        <a:spcBef>
                          <a:spcPts val="0"/>
                        </a:spcBef>
                        <a:spcAft>
                          <a:spcPts val="0"/>
                        </a:spcAft>
                        <a:buNone/>
                      </a:pPr>
                      <a:r>
                        <a:rPr lang="en" sz="1200"/>
                        <a:t>r + e = re</a:t>
                      </a:r>
                      <a:endParaRPr sz="120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mach + in = machin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lvl="0" indent="0" algn="ctr" rtl="0">
                        <a:spcBef>
                          <a:spcPts val="0"/>
                        </a:spcBef>
                        <a:spcAft>
                          <a:spcPts val="0"/>
                        </a:spcAft>
                        <a:buNone/>
                      </a:pPr>
                      <a:r>
                        <a:rPr lang="en-US" sz="1200" dirty="0"/>
                        <a:t>l</a:t>
                      </a:r>
                      <a:r>
                        <a:rPr lang="en" sz="1200" dirty="0"/>
                        <a:t>ear + n = learn</a:t>
                      </a:r>
                      <a:endParaRPr sz="1200" dirty="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8"/>
                  </a:ext>
                </a:extLst>
              </a:tr>
            </a:tbl>
          </a:graphicData>
        </a:graphic>
      </p:graphicFrame>
      <p:cxnSp>
        <p:nvCxnSpPr>
          <p:cNvPr id="462" name="Google Shape;462;p43"/>
          <p:cNvCxnSpPr>
            <a:stCxn id="459" idx="2"/>
            <a:endCxn id="463" idx="0"/>
          </p:cNvCxnSpPr>
          <p:nvPr/>
        </p:nvCxnSpPr>
        <p:spPr>
          <a:xfrm flipH="1">
            <a:off x="5417247" y="1930375"/>
            <a:ext cx="1392028" cy="261915"/>
          </a:xfrm>
          <a:prstGeom prst="straightConnector1">
            <a:avLst/>
          </a:prstGeom>
          <a:noFill/>
          <a:ln w="28575" cap="flat" cmpd="sng">
            <a:solidFill>
              <a:schemeClr val="dk2"/>
            </a:solidFill>
            <a:prstDash val="solid"/>
            <a:round/>
            <a:headEnd type="none" w="med" len="med"/>
            <a:tailEnd type="triangle" w="med" len="med"/>
          </a:ln>
        </p:spPr>
      </p:cxnSp>
      <p:cxnSp>
        <p:nvCxnSpPr>
          <p:cNvPr id="464" name="Google Shape;464;p43"/>
          <p:cNvCxnSpPr>
            <a:stCxn id="459" idx="2"/>
            <a:endCxn id="465" idx="0"/>
          </p:cNvCxnSpPr>
          <p:nvPr/>
        </p:nvCxnSpPr>
        <p:spPr>
          <a:xfrm flipH="1">
            <a:off x="6003821" y="1930375"/>
            <a:ext cx="805454" cy="262162"/>
          </a:xfrm>
          <a:prstGeom prst="straightConnector1">
            <a:avLst/>
          </a:prstGeom>
          <a:noFill/>
          <a:ln w="28575" cap="flat" cmpd="sng">
            <a:solidFill>
              <a:schemeClr val="dk2"/>
            </a:solidFill>
            <a:prstDash val="solid"/>
            <a:round/>
            <a:headEnd type="none" w="med" len="med"/>
            <a:tailEnd type="triangle" w="med" len="med"/>
          </a:ln>
        </p:spPr>
      </p:cxnSp>
      <p:sp>
        <p:nvSpPr>
          <p:cNvPr id="463" name="Google Shape;463;p43"/>
          <p:cNvSpPr txBox="1">
            <a:spLocks noGrp="1"/>
          </p:cNvSpPr>
          <p:nvPr>
            <p:ph type="body" idx="4294967295"/>
          </p:nvPr>
        </p:nvSpPr>
        <p:spPr>
          <a:xfrm>
            <a:off x="5187372" y="2192290"/>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l</a:t>
            </a:r>
            <a:endParaRPr dirty="0"/>
          </a:p>
        </p:txBody>
      </p:sp>
      <p:sp>
        <p:nvSpPr>
          <p:cNvPr id="465" name="Google Shape;465;p43"/>
          <p:cNvSpPr txBox="1">
            <a:spLocks noGrp="1"/>
          </p:cNvSpPr>
          <p:nvPr>
            <p:ph type="body" idx="4294967295"/>
          </p:nvPr>
        </p:nvSpPr>
        <p:spPr>
          <a:xfrm>
            <a:off x="5773946" y="2192537"/>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e</a:t>
            </a:r>
            <a:endParaRPr dirty="0"/>
          </a:p>
        </p:txBody>
      </p:sp>
      <p:cxnSp>
        <p:nvCxnSpPr>
          <p:cNvPr id="22" name="Google Shape;464;p43"/>
          <p:cNvCxnSpPr>
            <a:stCxn id="459" idx="2"/>
            <a:endCxn id="24" idx="0"/>
          </p:cNvCxnSpPr>
          <p:nvPr/>
        </p:nvCxnSpPr>
        <p:spPr>
          <a:xfrm>
            <a:off x="6809275" y="1930375"/>
            <a:ext cx="410268" cy="261915"/>
          </a:xfrm>
          <a:prstGeom prst="straightConnector1">
            <a:avLst/>
          </a:prstGeom>
          <a:noFill/>
          <a:ln w="28575" cap="flat" cmpd="sng">
            <a:solidFill>
              <a:schemeClr val="dk2"/>
            </a:solidFill>
            <a:prstDash val="solid"/>
            <a:round/>
            <a:headEnd type="none" w="med" len="med"/>
            <a:tailEnd type="triangle" w="med" len="med"/>
          </a:ln>
        </p:spPr>
      </p:cxnSp>
      <p:sp>
        <p:nvSpPr>
          <p:cNvPr id="23" name="Google Shape;463;p43"/>
          <p:cNvSpPr txBox="1">
            <a:spLocks/>
          </p:cNvSpPr>
          <p:nvPr/>
        </p:nvSpPr>
        <p:spPr>
          <a:xfrm>
            <a:off x="6403094" y="2192043"/>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a</a:t>
            </a:r>
          </a:p>
        </p:txBody>
      </p:sp>
      <p:sp>
        <p:nvSpPr>
          <p:cNvPr id="24" name="Google Shape;465;p43"/>
          <p:cNvSpPr txBox="1">
            <a:spLocks/>
          </p:cNvSpPr>
          <p:nvPr/>
        </p:nvSpPr>
        <p:spPr>
          <a:xfrm>
            <a:off x="6989668" y="2192290"/>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r</a:t>
            </a:r>
            <a:endParaRPr lang="en-US" dirty="0"/>
          </a:p>
        </p:txBody>
      </p:sp>
      <p:sp>
        <p:nvSpPr>
          <p:cNvPr id="27" name="Google Shape;465;p43"/>
          <p:cNvSpPr txBox="1">
            <a:spLocks/>
          </p:cNvSpPr>
          <p:nvPr/>
        </p:nvSpPr>
        <p:spPr>
          <a:xfrm>
            <a:off x="7557839" y="2192043"/>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n</a:t>
            </a:r>
            <a:endParaRPr lang="en-US" dirty="0"/>
          </a:p>
        </p:txBody>
      </p:sp>
      <p:cxnSp>
        <p:nvCxnSpPr>
          <p:cNvPr id="28" name="Google Shape;464;p43"/>
          <p:cNvCxnSpPr>
            <a:stCxn id="459" idx="2"/>
            <a:endCxn id="23" idx="0"/>
          </p:cNvCxnSpPr>
          <p:nvPr/>
        </p:nvCxnSpPr>
        <p:spPr>
          <a:xfrm flipH="1">
            <a:off x="6632969" y="1930375"/>
            <a:ext cx="176306" cy="261668"/>
          </a:xfrm>
          <a:prstGeom prst="straightConnector1">
            <a:avLst/>
          </a:prstGeom>
          <a:noFill/>
          <a:ln w="28575" cap="flat" cmpd="sng">
            <a:solidFill>
              <a:schemeClr val="dk2"/>
            </a:solidFill>
            <a:prstDash val="solid"/>
            <a:round/>
            <a:headEnd type="none" w="med" len="med"/>
            <a:tailEnd type="triangle" w="med" len="med"/>
          </a:ln>
        </p:spPr>
      </p:cxnSp>
      <p:cxnSp>
        <p:nvCxnSpPr>
          <p:cNvPr id="31" name="Google Shape;464;p43"/>
          <p:cNvCxnSpPr>
            <a:stCxn id="459" idx="2"/>
            <a:endCxn id="27" idx="0"/>
          </p:cNvCxnSpPr>
          <p:nvPr/>
        </p:nvCxnSpPr>
        <p:spPr>
          <a:xfrm>
            <a:off x="6809275" y="1930375"/>
            <a:ext cx="978439" cy="261668"/>
          </a:xfrm>
          <a:prstGeom prst="straightConnector1">
            <a:avLst/>
          </a:prstGeom>
          <a:noFill/>
          <a:ln w="28575" cap="flat" cmpd="sng">
            <a:solidFill>
              <a:schemeClr val="dk2"/>
            </a:solidFill>
            <a:prstDash val="solid"/>
            <a:round/>
            <a:headEnd type="none" w="med" len="med"/>
            <a:tailEnd type="triangle" w="med" len="med"/>
          </a:ln>
        </p:spPr>
      </p:cxnSp>
      <p:sp>
        <p:nvSpPr>
          <p:cNvPr id="34" name="Google Shape;465;p43"/>
          <p:cNvSpPr txBox="1">
            <a:spLocks/>
          </p:cNvSpPr>
          <p:nvPr/>
        </p:nvSpPr>
        <p:spPr>
          <a:xfrm>
            <a:off x="8155711" y="2198809"/>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a:t>
            </a:r>
            <a:endParaRPr lang="en-US" dirty="0"/>
          </a:p>
        </p:txBody>
      </p:sp>
      <p:cxnSp>
        <p:nvCxnSpPr>
          <p:cNvPr id="35" name="Google Shape;464;p43"/>
          <p:cNvCxnSpPr>
            <a:stCxn id="459" idx="2"/>
            <a:endCxn id="34" idx="0"/>
          </p:cNvCxnSpPr>
          <p:nvPr/>
        </p:nvCxnSpPr>
        <p:spPr>
          <a:xfrm>
            <a:off x="6809275" y="1930375"/>
            <a:ext cx="1576311" cy="268434"/>
          </a:xfrm>
          <a:prstGeom prst="straightConnector1">
            <a:avLst/>
          </a:prstGeom>
          <a:noFill/>
          <a:ln w="28575" cap="flat" cmpd="sng">
            <a:solidFill>
              <a:schemeClr val="dk2"/>
            </a:solidFill>
            <a:prstDash val="solid"/>
            <a:round/>
            <a:headEnd type="none" w="med" len="med"/>
            <a:tailEnd type="triangle" w="med" len="med"/>
          </a:ln>
        </p:spPr>
      </p:cxnSp>
      <p:sp>
        <p:nvSpPr>
          <p:cNvPr id="38" name="Google Shape;459;p43"/>
          <p:cNvSpPr txBox="1">
            <a:spLocks/>
          </p:cNvSpPr>
          <p:nvPr/>
        </p:nvSpPr>
        <p:spPr>
          <a:xfrm>
            <a:off x="6173219" y="3354386"/>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learns</a:t>
            </a:r>
            <a:endParaRPr lang="en-US" dirty="0"/>
          </a:p>
        </p:txBody>
      </p:sp>
      <p:sp>
        <p:nvSpPr>
          <p:cNvPr id="39" name="Google Shape;465;p43"/>
          <p:cNvSpPr txBox="1">
            <a:spLocks/>
          </p:cNvSpPr>
          <p:nvPr/>
        </p:nvSpPr>
        <p:spPr>
          <a:xfrm>
            <a:off x="8155711" y="3354386"/>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a:t>
            </a:r>
            <a:endParaRPr lang="en-US" dirty="0"/>
          </a:p>
        </p:txBody>
      </p:sp>
      <p:cxnSp>
        <p:nvCxnSpPr>
          <p:cNvPr id="40" name="Google Shape;462;p43"/>
          <p:cNvCxnSpPr>
            <a:stCxn id="463" idx="2"/>
            <a:endCxn id="38" idx="0"/>
          </p:cNvCxnSpPr>
          <p:nvPr/>
        </p:nvCxnSpPr>
        <p:spPr>
          <a:xfrm>
            <a:off x="5417247" y="2614690"/>
            <a:ext cx="1215722" cy="739696"/>
          </a:xfrm>
          <a:prstGeom prst="straightConnector1">
            <a:avLst/>
          </a:prstGeom>
          <a:noFill/>
          <a:ln w="28575" cap="flat" cmpd="sng">
            <a:solidFill>
              <a:schemeClr val="dk2"/>
            </a:solidFill>
            <a:prstDash val="solid"/>
            <a:round/>
            <a:headEnd type="none" w="med" len="med"/>
            <a:tailEnd type="triangle" w="med" len="med"/>
          </a:ln>
        </p:spPr>
      </p:cxnSp>
      <p:cxnSp>
        <p:nvCxnSpPr>
          <p:cNvPr id="43" name="Google Shape;462;p43"/>
          <p:cNvCxnSpPr>
            <a:stCxn id="465" idx="2"/>
            <a:endCxn id="38" idx="0"/>
          </p:cNvCxnSpPr>
          <p:nvPr/>
        </p:nvCxnSpPr>
        <p:spPr>
          <a:xfrm>
            <a:off x="6003821" y="2614937"/>
            <a:ext cx="629148" cy="739449"/>
          </a:xfrm>
          <a:prstGeom prst="straightConnector1">
            <a:avLst/>
          </a:prstGeom>
          <a:noFill/>
          <a:ln w="28575" cap="flat" cmpd="sng">
            <a:solidFill>
              <a:schemeClr val="dk2"/>
            </a:solidFill>
            <a:prstDash val="solid"/>
            <a:round/>
            <a:headEnd type="none" w="med" len="med"/>
            <a:tailEnd type="triangle" w="med" len="med"/>
          </a:ln>
        </p:spPr>
      </p:cxnSp>
      <p:cxnSp>
        <p:nvCxnSpPr>
          <p:cNvPr id="46" name="Google Shape;462;p43"/>
          <p:cNvCxnSpPr>
            <a:stCxn id="23" idx="2"/>
            <a:endCxn id="38" idx="0"/>
          </p:cNvCxnSpPr>
          <p:nvPr/>
        </p:nvCxnSpPr>
        <p:spPr>
          <a:xfrm>
            <a:off x="6632969" y="2614443"/>
            <a:ext cx="0" cy="739943"/>
          </a:xfrm>
          <a:prstGeom prst="straightConnector1">
            <a:avLst/>
          </a:prstGeom>
          <a:noFill/>
          <a:ln w="28575" cap="flat" cmpd="sng">
            <a:solidFill>
              <a:schemeClr val="dk2"/>
            </a:solidFill>
            <a:prstDash val="solid"/>
            <a:round/>
            <a:headEnd type="none" w="med" len="med"/>
            <a:tailEnd type="triangle" w="med" len="med"/>
          </a:ln>
        </p:spPr>
      </p:cxnSp>
      <p:cxnSp>
        <p:nvCxnSpPr>
          <p:cNvPr id="49" name="Google Shape;462;p43"/>
          <p:cNvCxnSpPr>
            <a:stCxn id="24" idx="2"/>
          </p:cNvCxnSpPr>
          <p:nvPr/>
        </p:nvCxnSpPr>
        <p:spPr>
          <a:xfrm flipH="1">
            <a:off x="6632969" y="2614690"/>
            <a:ext cx="586574" cy="739696"/>
          </a:xfrm>
          <a:prstGeom prst="straightConnector1">
            <a:avLst/>
          </a:prstGeom>
          <a:noFill/>
          <a:ln w="28575" cap="flat" cmpd="sng">
            <a:solidFill>
              <a:schemeClr val="dk2"/>
            </a:solidFill>
            <a:prstDash val="solid"/>
            <a:round/>
            <a:headEnd type="none" w="med" len="med"/>
            <a:tailEnd type="triangle" w="med" len="med"/>
          </a:ln>
        </p:spPr>
      </p:cxnSp>
      <p:cxnSp>
        <p:nvCxnSpPr>
          <p:cNvPr id="52" name="Google Shape;462;p43"/>
          <p:cNvCxnSpPr>
            <a:stCxn id="27" idx="2"/>
            <a:endCxn id="38" idx="0"/>
          </p:cNvCxnSpPr>
          <p:nvPr/>
        </p:nvCxnSpPr>
        <p:spPr>
          <a:xfrm flipH="1">
            <a:off x="6632969" y="2614443"/>
            <a:ext cx="1154745" cy="739943"/>
          </a:xfrm>
          <a:prstGeom prst="straightConnector1">
            <a:avLst/>
          </a:prstGeom>
          <a:noFill/>
          <a:ln w="28575" cap="flat" cmpd="sng">
            <a:solidFill>
              <a:schemeClr val="dk2"/>
            </a:solidFill>
            <a:prstDash val="solid"/>
            <a:round/>
            <a:headEnd type="none" w="med" len="med"/>
            <a:tailEnd type="triangle" w="med" len="med"/>
          </a:ln>
        </p:spPr>
      </p:cxnSp>
      <p:cxnSp>
        <p:nvCxnSpPr>
          <p:cNvPr id="55" name="Google Shape;462;p43"/>
          <p:cNvCxnSpPr>
            <a:stCxn id="34" idx="2"/>
            <a:endCxn id="39" idx="0"/>
          </p:cNvCxnSpPr>
          <p:nvPr/>
        </p:nvCxnSpPr>
        <p:spPr>
          <a:xfrm>
            <a:off x="8385586" y="2621209"/>
            <a:ext cx="0" cy="733177"/>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471" name="Google Shape;471;p44"/>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472" name="Google Shape;472;p44"/>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3" name="Google Shape;473;p44"/>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4" name="Google Shape;474;p44"/>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5" name="Google Shape;475;p44"/>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6" name="Google Shape;476;p44"/>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7" name="Google Shape;477;p44"/>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8" name="Google Shape;478;p44"/>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9" name="Google Shape;479;p44"/>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a16="http://schemas.microsoft.com/office/drawing/2014/main" xmlns="" val="20000"/>
                    </a:ext>
                  </a:extLst>
                </a:gridCol>
                <a:gridCol w="632825">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85" name="Google Shape;485;p45"/>
          <p:cNvGraphicFramePr/>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a16="http://schemas.microsoft.com/office/drawing/2014/main" xmlns="" val="20000"/>
                    </a:ext>
                  </a:extLst>
                </a:gridCol>
                <a:gridCol w="625075">
                  <a:extLst>
                    <a:ext uri="{9D8B030D-6E8A-4147-A177-3AD203B41FA5}">
                      <a16:colId xmlns:a16="http://schemas.microsoft.com/office/drawing/2014/main" xmlns="" val="20001"/>
                    </a:ext>
                  </a:extLst>
                </a:gridCol>
              </a:tblGrid>
              <a:tr h="516050">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graphicFrame>
        <p:nvGraphicFramePr>
          <p:cNvPr id="486" name="Google Shape;486;p45"/>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87" name="Google Shape;487;p45"/>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88" name="Google Shape;488;p45"/>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89" name="Google Shape;489;p45"/>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90" name="Google Shape;490;p45"/>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91" name="Google Shape;491;p45"/>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92" name="Google Shape;492;p45"/>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98" name="Google Shape;498;p46"/>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499" name="Google Shape;499;p46"/>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Tokenizer</a:t>
            </a:r>
            <a:endParaRPr/>
          </a:p>
        </p:txBody>
      </p:sp>
      <p:sp>
        <p:nvSpPr>
          <p:cNvPr id="199" name="Google Shape;199;p20"/>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200" name="Google Shape;200;p20"/>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201" name="Google Shape;201;p20"/>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05" name="Google Shape;505;p47"/>
          <p:cNvSpPr txBox="1">
            <a:spLocks noGrp="1"/>
          </p:cNvSpPr>
          <p:nvPr>
            <p:ph type="body" idx="4294967295"/>
          </p:nvPr>
        </p:nvSpPr>
        <p:spPr>
          <a:xfrm>
            <a:off x="1022900" y="236460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 = </a:t>
            </a:r>
            <a:endParaRPr>
              <a:solidFill>
                <a:srgbClr val="374151"/>
              </a:solidFill>
              <a:highlight>
                <a:schemeClr val="accent6"/>
              </a:highlight>
              <a:latin typeface="Roboto"/>
              <a:ea typeface="Roboto"/>
              <a:cs typeface="Roboto"/>
              <a:sym typeface="Roboto"/>
            </a:endParaRPr>
          </a:p>
        </p:txBody>
      </p:sp>
      <p:sp>
        <p:nvSpPr>
          <p:cNvPr id="506" name="Google Shape;506;p47"/>
          <p:cNvSpPr txBox="1">
            <a:spLocks noGrp="1"/>
          </p:cNvSpPr>
          <p:nvPr>
            <p:ph type="body" idx="4294967295"/>
          </p:nvPr>
        </p:nvSpPr>
        <p:spPr>
          <a:xfrm>
            <a:off x="4549350" y="212370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pair</a:t>
            </a:r>
            <a:endParaRPr>
              <a:solidFill>
                <a:srgbClr val="374151"/>
              </a:solidFill>
              <a:highlight>
                <a:schemeClr val="accent6"/>
              </a:highlight>
              <a:latin typeface="Roboto"/>
              <a:ea typeface="Roboto"/>
              <a:cs typeface="Roboto"/>
              <a:sym typeface="Roboto"/>
            </a:endParaRPr>
          </a:p>
        </p:txBody>
      </p:sp>
      <p:cxnSp>
        <p:nvCxnSpPr>
          <p:cNvPr id="507" name="Google Shape;507;p47"/>
          <p:cNvCxnSpPr/>
          <p:nvPr/>
        </p:nvCxnSpPr>
        <p:spPr>
          <a:xfrm>
            <a:off x="3023850" y="2564700"/>
            <a:ext cx="5196600" cy="14100"/>
          </a:xfrm>
          <a:prstGeom prst="straightConnector1">
            <a:avLst/>
          </a:prstGeom>
          <a:noFill/>
          <a:ln w="38100" cap="flat" cmpd="sng">
            <a:solidFill>
              <a:schemeClr val="dk1"/>
            </a:solidFill>
            <a:prstDash val="solid"/>
            <a:round/>
            <a:headEnd type="none" w="med" len="med"/>
            <a:tailEnd type="none" w="med" len="med"/>
          </a:ln>
        </p:spPr>
      </p:cxnSp>
      <p:sp>
        <p:nvSpPr>
          <p:cNvPr id="508" name="Google Shape;508;p47"/>
          <p:cNvSpPr txBox="1">
            <a:spLocks noGrp="1"/>
          </p:cNvSpPr>
          <p:nvPr>
            <p:ph type="body" idx="4294967295"/>
          </p:nvPr>
        </p:nvSpPr>
        <p:spPr>
          <a:xfrm>
            <a:off x="3023850" y="2619600"/>
            <a:ext cx="5214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first element * Frequency of second element</a:t>
            </a:r>
            <a:endParaRPr>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14" name="Google Shape;514;p48"/>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443300">
                <a:tc>
                  <a:txBody>
                    <a:bodyPr/>
                    <a:lstStyle/>
                    <a:p>
                      <a:pPr marL="0" lvl="0" indent="0" algn="ctr" rtl="0">
                        <a:spcBef>
                          <a:spcPts val="0"/>
                        </a:spcBef>
                        <a:spcAft>
                          <a:spcPts val="0"/>
                        </a:spcAft>
                        <a:buNone/>
                      </a:pPr>
                      <a:r>
                        <a:rPr lang="en"/>
                        <a:t>##c</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##h</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1.0</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extLst>
                  <a:ext uri="{0D108BD9-81ED-4DB2-BD59-A6C34878D82A}">
                    <a16:rowId xmlns:a16="http://schemas.microsoft.com/office/drawing/2014/main" xmlns="" val="10002"/>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lnT w="9525" cap="flat" cmpd="sng">
                      <a:solidFill>
                        <a:srgbClr val="9E9E9E"/>
                      </a:solidFill>
                      <a:prstDash val="solid"/>
                      <a:round/>
                      <a:headEnd type="none" w="sm" len="sm"/>
                      <a:tailEnd type="none" w="sm" len="sm"/>
                    </a:lnT>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##o</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0.0625</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515" name="Google Shape;515;p48"/>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16" name="Google Shape;516;p48"/>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17" name="Google Shape;517;p48"/>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18" name="Google Shape;518;p48"/>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19" name="Google Shape;519;p48"/>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20" name="Google Shape;520;p48"/>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21" name="Google Shape;521;p48"/>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22" name="Google Shape;522;p48"/>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28" name="Google Shape;528;p4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529" name="Google Shape;529;p4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30" name="Google Shape;530;p4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31" name="Google Shape;531;p49"/>
          <p:cNvGraphicFramePr/>
          <p:nvPr/>
        </p:nvGraphicFramePr>
        <p:xfrm>
          <a:off x="888850" y="1466875"/>
          <a:ext cx="3102800" cy="39621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11913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535"/>
        <p:cNvGrpSpPr/>
        <p:nvPr/>
      </p:nvGrpSpPr>
      <p:grpSpPr>
        <a:xfrm>
          <a:off x="0" y="0"/>
          <a:ext cx="0" cy="0"/>
          <a:chOff x="0" y="0"/>
          <a:chExt cx="0" cy="0"/>
        </a:xfrm>
      </p:grpSpPr>
      <p:sp>
        <p:nvSpPr>
          <p:cNvPr id="536" name="Google Shape;536;p5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37" name="Google Shape;537;p50"/>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##u</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##t</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0.333</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##t</a:t>
                      </a:r>
                      <a:endParaRPr/>
                    </a:p>
                  </a:txBody>
                  <a:tcPr marL="91425" marR="91425" marT="91425" marB="91425" anchor="ctr"/>
                </a:tc>
                <a:tc>
                  <a:txBody>
                    <a:bodyPr/>
                    <a:lstStyle/>
                    <a:p>
                      <a:pPr marL="0" lvl="0" indent="0" algn="ctr" rtl="0">
                        <a:spcBef>
                          <a:spcPts val="0"/>
                        </a:spcBef>
                        <a:spcAft>
                          <a:spcPts val="0"/>
                        </a:spcAft>
                        <a:buNone/>
                      </a:pPr>
                      <a:r>
                        <a:rPr lang="en"/>
                        <a:t>##i</a:t>
                      </a:r>
                      <a:endParaRPr/>
                    </a:p>
                  </a:txBody>
                  <a:tcPr marL="91425" marR="91425" marT="91425" marB="91425" anchor="ctr"/>
                </a:tc>
                <a:tc>
                  <a:txBody>
                    <a:bodyPr/>
                    <a:lstStyle/>
                    <a:p>
                      <a:pPr marL="0" lvl="0" indent="0" algn="ctr" rtl="0">
                        <a:spcBef>
                          <a:spcPts val="0"/>
                        </a:spcBef>
                        <a:spcAft>
                          <a:spcPts val="0"/>
                        </a:spcAft>
                        <a:buNone/>
                      </a:pPr>
                      <a:r>
                        <a:rPr lang="en"/>
                        <a:t>0.143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538" name="Google Shape;538;p50"/>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39" name="Google Shape;539;p50"/>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0" name="Google Shape;540;p50"/>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1" name="Google Shape;541;p50"/>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2" name="Google Shape;542;p50"/>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3" name="Google Shape;543;p50"/>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4" name="Google Shape;544;p50"/>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5" name="Google Shape;545;p50"/>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49"/>
        <p:cNvGrpSpPr/>
        <p:nvPr/>
      </p:nvGrpSpPr>
      <p:grpSpPr>
        <a:xfrm>
          <a:off x="0" y="0"/>
          <a:ext cx="0" cy="0"/>
          <a:chOff x="0" y="0"/>
          <a:chExt cx="0" cy="0"/>
        </a:xfrm>
      </p:grpSpPr>
      <p:sp>
        <p:nvSpPr>
          <p:cNvPr id="550" name="Google Shape;550;p5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51" name="Google Shape;551;p51"/>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sp>
        <p:nvSpPr>
          <p:cNvPr id="552" name="Google Shape;552;p51"/>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53" name="Google Shape;553;p5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54" name="Google Shape;554;p51"/>
          <p:cNvGraphicFramePr/>
          <p:nvPr/>
        </p:nvGraphicFramePr>
        <p:xfrm>
          <a:off x="888850" y="1466875"/>
          <a:ext cx="3365350" cy="792420"/>
        </p:xfrm>
        <a:graphic>
          <a:graphicData uri="http://schemas.openxmlformats.org/drawingml/2006/table">
            <a:tbl>
              <a:tblPr>
                <a:noFill/>
                <a:tableStyleId>{7D9A748A-5EDF-47A2-A65E-5F4390420DF3}</a:tableStyleId>
              </a:tblPr>
              <a:tblGrid>
                <a:gridCol w="2595800">
                  <a:extLst>
                    <a:ext uri="{9D8B030D-6E8A-4147-A177-3AD203B41FA5}">
                      <a16:colId xmlns:a16="http://schemas.microsoft.com/office/drawing/2014/main" xmlns="" val="20000"/>
                    </a:ext>
                  </a:extLst>
                </a:gridCol>
                <a:gridCol w="7695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a16="http://schemas.microsoft.com/office/drawing/2014/main" xmlns=""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58"/>
        <p:cNvGrpSpPr/>
        <p:nvPr/>
      </p:nvGrpSpPr>
      <p:grpSpPr>
        <a:xfrm>
          <a:off x="0" y="0"/>
          <a:ext cx="0" cy="0"/>
          <a:chOff x="0" y="0"/>
          <a:chExt cx="0" cy="0"/>
        </a:xfrm>
      </p:grpSpPr>
      <p:sp>
        <p:nvSpPr>
          <p:cNvPr id="559" name="Google Shape;559;p5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60" name="Google Shape;560;p52"/>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0.2</a:t>
                      </a:r>
                      <a:endParaRPr/>
                    </a:p>
                  </a:txBody>
                  <a:tcPr marL="91425" marR="91425" marT="91425" marB="91425" anchor="ctr">
                    <a:solidFill>
                      <a:srgbClr val="E69138"/>
                    </a:solidFill>
                  </a:tcP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r</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##e</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0.0375</a:t>
                      </a:r>
                      <a:endParaRP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##v</a:t>
                      </a:r>
                      <a:endParaRPr/>
                    </a:p>
                  </a:txBody>
                  <a:tcPr marL="91425" marR="91425" marT="91425" marB="91425" anchor="ctr"/>
                </a:tc>
                <a:tc>
                  <a:txBody>
                    <a:bodyPr/>
                    <a:lstStyle/>
                    <a:p>
                      <a:pPr marL="0" lvl="0" indent="0" algn="ctr" rtl="0">
                        <a:spcBef>
                          <a:spcPts val="0"/>
                        </a:spcBef>
                        <a:spcAft>
                          <a:spcPts val="0"/>
                        </a:spcAft>
                        <a:buNone/>
                      </a:pPr>
                      <a:r>
                        <a:rPr lang="en"/>
                        <a:t>0.1</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561" name="Google Shape;561;p52"/>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62" name="Google Shape;562;p52"/>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3" name="Google Shape;563;p52"/>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4" name="Google Shape;564;p52"/>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5" name="Google Shape;565;p52"/>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6" name="Google Shape;566;p52"/>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7" name="Google Shape;567;p52"/>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8" name="Google Shape;568;p52"/>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572"/>
        <p:cNvGrpSpPr/>
        <p:nvPr/>
      </p:nvGrpSpPr>
      <p:grpSpPr>
        <a:xfrm>
          <a:off x="0" y="0"/>
          <a:ext cx="0" cy="0"/>
          <a:chOff x="0" y="0"/>
          <a:chExt cx="0" cy="0"/>
        </a:xfrm>
      </p:grpSpPr>
      <p:sp>
        <p:nvSpPr>
          <p:cNvPr id="573" name="Google Shape;573;p5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74" name="Google Shape;574;p53"/>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529275">
                <a:tc gridSpan="3">
                  <a:txBody>
                    <a:bodyPr/>
                    <a:lstStyle/>
                    <a:p>
                      <a:pPr marL="0" lvl="0" indent="0" algn="ctr" rtl="0">
                        <a:spcBef>
                          <a:spcPts val="0"/>
                        </a:spcBef>
                        <a:spcAft>
                          <a:spcPts val="0"/>
                        </a:spcAft>
                        <a:buNone/>
                      </a:pPr>
                      <a:r>
                        <a:rPr lang="en"/>
                        <a:t>ma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bl>
          </a:graphicData>
        </a:graphic>
      </p:graphicFrame>
      <p:sp>
        <p:nvSpPr>
          <p:cNvPr id="575" name="Google Shape;575;p53"/>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76" name="Google Shape;576;p53"/>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77" name="Google Shape;577;p53"/>
          <p:cNvGraphicFramePr/>
          <p:nvPr/>
        </p:nvGraphicFramePr>
        <p:xfrm>
          <a:off x="888850" y="1466875"/>
          <a:ext cx="3365350" cy="1188630"/>
        </p:xfrm>
        <a:graphic>
          <a:graphicData uri="http://schemas.openxmlformats.org/drawingml/2006/table">
            <a:tbl>
              <a:tblPr>
                <a:noFill/>
                <a:tableStyleId>{7D9A748A-5EDF-47A2-A65E-5F4390420DF3}</a:tableStyleId>
              </a:tblPr>
              <a:tblGrid>
                <a:gridCol w="2595800">
                  <a:extLst>
                    <a:ext uri="{9D8B030D-6E8A-4147-A177-3AD203B41FA5}">
                      <a16:colId xmlns:a16="http://schemas.microsoft.com/office/drawing/2014/main" xmlns="" val="20000"/>
                    </a:ext>
                  </a:extLst>
                </a:gridCol>
                <a:gridCol w="7695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a16="http://schemas.microsoft.com/office/drawing/2014/main" xmlns="" val="10001"/>
                  </a:ext>
                </a:extLst>
              </a:tr>
              <a:tr h="308550">
                <a:tc>
                  <a:txBody>
                    <a:bodyPr/>
                    <a:lstStyle/>
                    <a:p>
                      <a:pPr marL="0" lvl="0" indent="0" algn="ctr" rtl="0">
                        <a:spcBef>
                          <a:spcPts val="0"/>
                        </a:spcBef>
                        <a:spcAft>
                          <a:spcPts val="0"/>
                        </a:spcAft>
                        <a:buNone/>
                      </a:pPr>
                      <a:r>
                        <a:rPr lang="en"/>
                        <a:t>m + ##a</a:t>
                      </a:r>
                      <a:endParaRPr/>
                    </a:p>
                  </a:txBody>
                  <a:tcPr marL="91425" marR="91425" marT="91425" marB="91425" anchor="ctr"/>
                </a:tc>
                <a:tc>
                  <a:txBody>
                    <a:bodyPr/>
                    <a:lstStyle/>
                    <a:p>
                      <a:pPr marL="0" lvl="0" indent="0" algn="ctr" rtl="0">
                        <a:spcBef>
                          <a:spcPts val="0"/>
                        </a:spcBef>
                        <a:spcAft>
                          <a:spcPts val="0"/>
                        </a:spcAft>
                        <a:buNone/>
                      </a:pPr>
                      <a:r>
                        <a:rPr lang="en"/>
                        <a:t>ma</a:t>
                      </a:r>
                      <a:endParaRPr/>
                    </a:p>
                  </a:txBody>
                  <a:tcPr marL="91425" marR="91425" marT="91425" marB="91425" anchor="ctr"/>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83" name="Google Shape;583;p54"/>
          <p:cNvGraphicFramePr/>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xmlns="" val="20000"/>
                    </a:ext>
                  </a:extLst>
                </a:gridCol>
                <a:gridCol w="712725">
                  <a:extLst>
                    <a:ext uri="{9D8B030D-6E8A-4147-A177-3AD203B41FA5}">
                      <a16:colId xmlns:a16="http://schemas.microsoft.com/office/drawing/2014/main" xmlns="" val="20001"/>
                    </a:ext>
                  </a:extLst>
                </a:gridCol>
                <a:gridCol w="712725">
                  <a:extLst>
                    <a:ext uri="{9D8B030D-6E8A-4147-A177-3AD203B41FA5}">
                      <a16:colId xmlns:a16="http://schemas.microsoft.com/office/drawing/2014/main" xmlns="" val="20002"/>
                    </a:ext>
                  </a:extLst>
                </a:gridCol>
                <a:gridCol w="712725">
                  <a:extLst>
                    <a:ext uri="{9D8B030D-6E8A-4147-A177-3AD203B41FA5}">
                      <a16:colId xmlns:a16="http://schemas.microsoft.com/office/drawing/2014/main" xmlns="" val="20003"/>
                    </a:ext>
                  </a:extLst>
                </a:gridCol>
                <a:gridCol w="678750">
                  <a:extLst>
                    <a:ext uri="{9D8B030D-6E8A-4147-A177-3AD203B41FA5}">
                      <a16:colId xmlns:a16="http://schemas.microsoft.com/office/drawing/2014/main" xmlns="" val="20004"/>
                    </a:ext>
                  </a:extLst>
                </a:gridCol>
                <a:gridCol w="746700">
                  <a:extLst>
                    <a:ext uri="{9D8B030D-6E8A-4147-A177-3AD203B41FA5}">
                      <a16:colId xmlns:a16="http://schemas.microsoft.com/office/drawing/2014/main" xmlns=""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584" name="Google Shape;584;p54"/>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585" name="Google Shape;585;p54"/>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86" name="Google Shape;586;p54"/>
          <p:cNvGraphicFramePr/>
          <p:nvPr/>
        </p:nvGraphicFramePr>
        <p:xfrm>
          <a:off x="395425" y="1260350"/>
          <a:ext cx="4094425" cy="3780550"/>
        </p:xfrm>
        <a:graphic>
          <a:graphicData uri="http://schemas.openxmlformats.org/drawingml/2006/table">
            <a:tbl>
              <a:tblPr>
                <a:noFill/>
                <a:tableStyleId>{7D9A748A-5EDF-47A2-A65E-5F4390420DF3}</a:tableStyleId>
              </a:tblPr>
              <a:tblGrid>
                <a:gridCol w="1883975">
                  <a:extLst>
                    <a:ext uri="{9D8B030D-6E8A-4147-A177-3AD203B41FA5}">
                      <a16:colId xmlns:a16="http://schemas.microsoft.com/office/drawing/2014/main" xmlns="" val="20000"/>
                    </a:ext>
                  </a:extLst>
                </a:gridCol>
                <a:gridCol w="2210450">
                  <a:extLst>
                    <a:ext uri="{9D8B030D-6E8A-4147-A177-3AD203B41FA5}">
                      <a16:colId xmlns:a16="http://schemas.microsoft.com/office/drawing/2014/main" xmlns="" val="20001"/>
                    </a:ext>
                  </a:extLst>
                </a:gridCol>
              </a:tblGrid>
              <a:tr h="375075">
                <a:tc>
                  <a:txBody>
                    <a:bodyPr/>
                    <a:lstStyle/>
                    <a:p>
                      <a:pPr marL="0" lvl="0" indent="0" algn="ctr" rtl="0">
                        <a:spcBef>
                          <a:spcPts val="0"/>
                        </a:spcBef>
                        <a:spcAft>
                          <a:spcPts val="0"/>
                        </a:spcAft>
                        <a:buNone/>
                      </a:pPr>
                      <a:r>
                        <a:rPr lang="en" sz="1200"/>
                        <a:t>##c + ##h = ##ch</a:t>
                      </a:r>
                      <a:endParaRPr sz="1200"/>
                    </a:p>
                  </a:txBody>
                  <a:tcPr marL="91425" marR="91425" marT="91425" marB="91425" anchor="ctr"/>
                </a:tc>
                <a:tc>
                  <a:txBody>
                    <a:bodyPr/>
                    <a:lstStyle/>
                    <a:p>
                      <a:pPr marL="0" lvl="0" indent="0" algn="ctr" rtl="0">
                        <a:spcBef>
                          <a:spcPts val="0"/>
                        </a:spcBef>
                        <a:spcAft>
                          <a:spcPts val="0"/>
                        </a:spcAft>
                        <a:buNone/>
                      </a:pPr>
                      <a:r>
                        <a:rPr lang="en" sz="1200"/>
                        <a:t>##voluti + ##o = ##volutio</a:t>
                      </a:r>
                      <a:endParaRPr sz="1200"/>
                    </a:p>
                  </a:txBody>
                  <a:tcPr marL="91425" marR="91425" marT="91425" marB="91425" anchor="ctr"/>
                </a:tc>
                <a:extLst>
                  <a:ext uri="{0D108BD9-81ED-4DB2-BD59-A6C34878D82A}">
                    <a16:rowId xmlns:a16="http://schemas.microsoft.com/office/drawing/2014/main" xmlns="" val="10000"/>
                  </a:ext>
                </a:extLst>
              </a:tr>
              <a:tr h="375075">
                <a:tc>
                  <a:txBody>
                    <a:bodyPr/>
                    <a:lstStyle/>
                    <a:p>
                      <a:pPr marL="0" lvl="0" indent="0" algn="ctr" rtl="0">
                        <a:spcBef>
                          <a:spcPts val="0"/>
                        </a:spcBef>
                        <a:spcAft>
                          <a:spcPts val="0"/>
                        </a:spcAft>
                        <a:buNone/>
                      </a:pPr>
                      <a:r>
                        <a:rPr lang="en" sz="1200"/>
                        <a:t>##u + ##t = ##ut</a:t>
                      </a:r>
                      <a:endParaRPr sz="1200"/>
                    </a:p>
                  </a:txBody>
                  <a:tcPr marL="91425" marR="91425" marT="91425" marB="91425" anchor="ctr"/>
                </a:tc>
                <a:tc>
                  <a:txBody>
                    <a:bodyPr/>
                    <a:lstStyle/>
                    <a:p>
                      <a:pPr marL="0" lvl="0" indent="0" algn="ctr" rtl="0">
                        <a:spcBef>
                          <a:spcPts val="0"/>
                        </a:spcBef>
                        <a:spcAft>
                          <a:spcPts val="0"/>
                        </a:spcAft>
                        <a:buNone/>
                      </a:pPr>
                      <a:r>
                        <a:rPr lang="en" sz="1200"/>
                        <a:t>##volutio + ##n = ##volution</a:t>
                      </a:r>
                      <a:endParaRPr sz="1200"/>
                    </a:p>
                  </a:txBody>
                  <a:tcPr marL="91425" marR="91425" marT="91425" marB="91425" anchor="ctr"/>
                </a:tc>
                <a:extLst>
                  <a:ext uri="{0D108BD9-81ED-4DB2-BD59-A6C34878D82A}">
                    <a16:rowId xmlns:a16="http://schemas.microsoft.com/office/drawing/2014/main" xmlns="" val="10001"/>
                  </a:ext>
                </a:extLst>
              </a:tr>
              <a:tr h="547400">
                <a:tc>
                  <a:txBody>
                    <a:bodyPr/>
                    <a:lstStyle/>
                    <a:p>
                      <a:pPr marL="0" lvl="0" indent="0" algn="ctr" rtl="0">
                        <a:spcBef>
                          <a:spcPts val="0"/>
                        </a:spcBef>
                        <a:spcAft>
                          <a:spcPts val="0"/>
                        </a:spcAft>
                        <a:buNone/>
                      </a:pPr>
                      <a:r>
                        <a:rPr lang="en" sz="1200"/>
                        <a:t>m + ##a = ma</a:t>
                      </a:r>
                      <a:endParaRPr sz="1200"/>
                    </a:p>
                  </a:txBody>
                  <a:tcPr marL="91425" marR="91425" marT="91425" marB="91425" anchor="ctr"/>
                </a:tc>
                <a:tc>
                  <a:txBody>
                    <a:bodyPr/>
                    <a:lstStyle/>
                    <a:p>
                      <a:pPr marL="0" lvl="0" indent="0" algn="ctr" rtl="0">
                        <a:spcBef>
                          <a:spcPts val="0"/>
                        </a:spcBef>
                        <a:spcAft>
                          <a:spcPts val="0"/>
                        </a:spcAft>
                        <a:buNone/>
                      </a:pPr>
                      <a:r>
                        <a:rPr lang="en" sz="1200"/>
                        <a:t>##i + ##z = ##iz</a:t>
                      </a:r>
                      <a:endParaRPr sz="1200"/>
                    </a:p>
                  </a:txBody>
                  <a:tcPr marL="91425" marR="91425" marT="91425" marB="91425" anchor="ctr"/>
                </a:tc>
                <a:extLst>
                  <a:ext uri="{0D108BD9-81ED-4DB2-BD59-A6C34878D82A}">
                    <a16:rowId xmlns:a16="http://schemas.microsoft.com/office/drawing/2014/main" xmlns="" val="10002"/>
                  </a:ext>
                </a:extLst>
              </a:tr>
              <a:tr h="375075">
                <a:tc>
                  <a:txBody>
                    <a:bodyPr/>
                    <a:lstStyle/>
                    <a:p>
                      <a:pPr marL="0" lvl="0" indent="0" algn="ctr" rtl="0">
                        <a:spcBef>
                          <a:spcPts val="0"/>
                        </a:spcBef>
                        <a:spcAft>
                          <a:spcPts val="0"/>
                        </a:spcAft>
                        <a:buNone/>
                      </a:pPr>
                      <a:r>
                        <a:rPr lang="en" sz="1200"/>
                        <a:t>ma + ##ch = mach</a:t>
                      </a:r>
                      <a:endParaRPr sz="1200"/>
                    </a:p>
                  </a:txBody>
                  <a:tcPr marL="91425" marR="91425" marT="91425" marB="91425" anchor="ctr"/>
                </a:tc>
                <a:tc>
                  <a:txBody>
                    <a:bodyPr/>
                    <a:lstStyle/>
                    <a:p>
                      <a:pPr marL="0" lvl="0" indent="0" algn="ctr" rtl="0">
                        <a:spcBef>
                          <a:spcPts val="0"/>
                        </a:spcBef>
                        <a:spcAft>
                          <a:spcPts val="0"/>
                        </a:spcAft>
                        <a:buNone/>
                      </a:pPr>
                      <a:r>
                        <a:rPr lang="en" sz="1200"/>
                        <a:t>machi + ##n = machin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375075">
                <a:tc>
                  <a:txBody>
                    <a:bodyPr/>
                    <a:lstStyle/>
                    <a:p>
                      <a:pPr marL="0" lvl="0" indent="0" algn="ctr" rtl="0">
                        <a:spcBef>
                          <a:spcPts val="0"/>
                        </a:spcBef>
                        <a:spcAft>
                          <a:spcPts val="0"/>
                        </a:spcAft>
                        <a:buNone/>
                      </a:pPr>
                      <a:r>
                        <a:rPr lang="en" sz="1200"/>
                        <a:t>##v + ##o = ##vo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 + ##n = ##in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375075">
                <a:tc>
                  <a:txBody>
                    <a:bodyPr/>
                    <a:lstStyle/>
                    <a:p>
                      <a:pPr marL="0" lvl="0" indent="0" algn="ctr" rtl="0">
                        <a:spcBef>
                          <a:spcPts val="0"/>
                        </a:spcBef>
                        <a:spcAft>
                          <a:spcPts val="0"/>
                        </a:spcAft>
                        <a:buNone/>
                      </a:pPr>
                      <a:r>
                        <a:rPr lang="en" sz="1200"/>
                        <a:t>##vo + ##l = ##vol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##in + ##g = ##ing</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375075">
                <a:tc>
                  <a:txBody>
                    <a:bodyPr/>
                    <a:lstStyle/>
                    <a:p>
                      <a:pPr marL="0" lvl="0" indent="0" algn="ctr" rtl="0">
                        <a:spcBef>
                          <a:spcPts val="0"/>
                        </a:spcBef>
                        <a:spcAft>
                          <a:spcPts val="0"/>
                        </a:spcAft>
                        <a:buNone/>
                      </a:pPr>
                      <a:r>
                        <a:rPr lang="en" sz="1200"/>
                        <a:t>##vol + ##ut = ##volut</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#iz = ##volutioniz</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491350">
                <a:tc>
                  <a:txBody>
                    <a:bodyPr/>
                    <a:lstStyle/>
                    <a:p>
                      <a:pPr marL="0" lvl="0" indent="0" algn="ctr" rtl="0">
                        <a:spcBef>
                          <a:spcPts val="0"/>
                        </a:spcBef>
                        <a:spcAft>
                          <a:spcPts val="0"/>
                        </a:spcAft>
                        <a:buNone/>
                      </a:pPr>
                      <a:r>
                        <a:rPr lang="en" sz="1200"/>
                        <a:t>mach + ##i = machi</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#a = ##volutiona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7"/>
                  </a:ext>
                </a:extLst>
              </a:tr>
              <a:tr h="491350">
                <a:tc>
                  <a:txBody>
                    <a:bodyPr/>
                    <a:lstStyle/>
                    <a:p>
                      <a:pPr marL="0" lvl="0" indent="0" algn="ctr" rtl="0">
                        <a:spcBef>
                          <a:spcPts val="0"/>
                        </a:spcBef>
                        <a:spcAft>
                          <a:spcPts val="0"/>
                        </a:spcAft>
                        <a:buNone/>
                      </a:pPr>
                      <a:r>
                        <a:rPr lang="en" sz="1200"/>
                        <a:t>##volut + ##i = ##voluti</a:t>
                      </a:r>
                      <a:endParaRPr sz="1200"/>
                    </a:p>
                  </a:txBody>
                  <a:tcPr marL="91425" marR="91425" marT="91425" marB="91425" anchor="ctr"/>
                </a:tc>
                <a:tc>
                  <a:txBody>
                    <a:bodyPr/>
                    <a:lstStyle/>
                    <a:p>
                      <a:pPr marL="0" lvl="0" indent="0" algn="ctr" rtl="0">
                        <a:spcBef>
                          <a:spcPts val="0"/>
                        </a:spcBef>
                        <a:spcAft>
                          <a:spcPts val="0"/>
                        </a:spcAft>
                        <a:buNone/>
                      </a:pPr>
                      <a:r>
                        <a:rPr lang="en" sz="1200"/>
                        <a:t>#volutiona + #r = ##volutionar</a:t>
                      </a:r>
                      <a:endParaRPr sz="120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8"/>
                  </a:ext>
                </a:extLst>
              </a:tr>
            </a:tbl>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92" name="Google Shape;592;p55"/>
          <p:cNvSpPr txBox="1">
            <a:spLocks noGrp="1"/>
          </p:cNvSpPr>
          <p:nvPr>
            <p:ph type="body" idx="4294967295"/>
          </p:nvPr>
        </p:nvSpPr>
        <p:spPr>
          <a:xfrm>
            <a:off x="5272175" y="1260350"/>
            <a:ext cx="9195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a:t>
            </a:r>
            <a:endParaRPr dirty="0"/>
          </a:p>
        </p:txBody>
      </p:sp>
      <p:sp>
        <p:nvSpPr>
          <p:cNvPr id="593" name="Google Shape;593;p55"/>
          <p:cNvSpPr txBox="1">
            <a:spLocks noGrp="1"/>
          </p:cNvSpPr>
          <p:nvPr>
            <p:ph type="body" idx="4294967295"/>
          </p:nvPr>
        </p:nvSpPr>
        <p:spPr>
          <a:xfrm>
            <a:off x="1727138" y="83795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Vocab</a:t>
            </a:r>
            <a:endParaRPr dirty="0"/>
          </a:p>
        </p:txBody>
      </p:sp>
      <p:graphicFrame>
        <p:nvGraphicFramePr>
          <p:cNvPr id="594" name="Google Shape;594;p55"/>
          <p:cNvGraphicFramePr/>
          <p:nvPr/>
        </p:nvGraphicFramePr>
        <p:xfrm>
          <a:off x="364500" y="126033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xmlns="" val="20000"/>
                    </a:ext>
                  </a:extLst>
                </a:gridCol>
                <a:gridCol w="712725">
                  <a:extLst>
                    <a:ext uri="{9D8B030D-6E8A-4147-A177-3AD203B41FA5}">
                      <a16:colId xmlns:a16="http://schemas.microsoft.com/office/drawing/2014/main" xmlns="" val="20001"/>
                    </a:ext>
                  </a:extLst>
                </a:gridCol>
                <a:gridCol w="712725">
                  <a:extLst>
                    <a:ext uri="{9D8B030D-6E8A-4147-A177-3AD203B41FA5}">
                      <a16:colId xmlns:a16="http://schemas.microsoft.com/office/drawing/2014/main" xmlns="" val="20002"/>
                    </a:ext>
                  </a:extLst>
                </a:gridCol>
                <a:gridCol w="712725">
                  <a:extLst>
                    <a:ext uri="{9D8B030D-6E8A-4147-A177-3AD203B41FA5}">
                      <a16:colId xmlns:a16="http://schemas.microsoft.com/office/drawing/2014/main" xmlns="" val="20003"/>
                    </a:ext>
                  </a:extLst>
                </a:gridCol>
                <a:gridCol w="678750">
                  <a:extLst>
                    <a:ext uri="{9D8B030D-6E8A-4147-A177-3AD203B41FA5}">
                      <a16:colId xmlns:a16="http://schemas.microsoft.com/office/drawing/2014/main" xmlns="" val="20004"/>
                    </a:ext>
                  </a:extLst>
                </a:gridCol>
                <a:gridCol w="746700">
                  <a:extLst>
                    <a:ext uri="{9D8B030D-6E8A-4147-A177-3AD203B41FA5}">
                      <a16:colId xmlns:a16="http://schemas.microsoft.com/office/drawing/2014/main" xmlns=""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##vol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dirty="0"/>
                        <a:t>##volutionar</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595" name="Google Shape;595;p55"/>
          <p:cNvSpPr txBox="1">
            <a:spLocks noGrp="1"/>
          </p:cNvSpPr>
          <p:nvPr>
            <p:ph type="body" idx="4294967295"/>
          </p:nvPr>
        </p:nvSpPr>
        <p:spPr>
          <a:xfrm>
            <a:off x="6891250" y="445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machin</a:t>
            </a:r>
            <a:endParaRPr/>
          </a:p>
        </p:txBody>
      </p:sp>
      <p:sp>
        <p:nvSpPr>
          <p:cNvPr id="596" name="Google Shape;596;p55"/>
          <p:cNvSpPr txBox="1">
            <a:spLocks noGrp="1"/>
          </p:cNvSpPr>
          <p:nvPr>
            <p:ph type="body" idx="4294967295"/>
          </p:nvPr>
        </p:nvSpPr>
        <p:spPr>
          <a:xfrm>
            <a:off x="6891250" y="1792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a:t>
            </a:r>
            <a:endParaRPr/>
          </a:p>
        </p:txBody>
      </p:sp>
      <p:cxnSp>
        <p:nvCxnSpPr>
          <p:cNvPr id="597" name="Google Shape;597;p55"/>
          <p:cNvCxnSpPr>
            <a:stCxn id="592" idx="3"/>
            <a:endCxn id="595" idx="1"/>
          </p:cNvCxnSpPr>
          <p:nvPr/>
        </p:nvCxnSpPr>
        <p:spPr>
          <a:xfrm rot="10800000" flipH="1">
            <a:off x="6191675" y="711650"/>
            <a:ext cx="699600" cy="814800"/>
          </a:xfrm>
          <a:prstGeom prst="straightConnector1">
            <a:avLst/>
          </a:prstGeom>
          <a:noFill/>
          <a:ln w="19050" cap="flat" cmpd="sng">
            <a:solidFill>
              <a:schemeClr val="dk2"/>
            </a:solidFill>
            <a:prstDash val="solid"/>
            <a:round/>
            <a:headEnd type="none" w="med" len="med"/>
            <a:tailEnd type="triangle" w="med" len="med"/>
          </a:ln>
        </p:spPr>
      </p:cxnSp>
      <p:sp>
        <p:nvSpPr>
          <p:cNvPr id="598" name="Google Shape;598;p55"/>
          <p:cNvSpPr txBox="1">
            <a:spLocks noGrp="1"/>
          </p:cNvSpPr>
          <p:nvPr>
            <p:ph type="body" idx="4294967295"/>
          </p:nvPr>
        </p:nvSpPr>
        <p:spPr>
          <a:xfrm>
            <a:off x="5084230" y="3580225"/>
            <a:ext cx="12954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convolution</a:t>
            </a:r>
            <a:endParaRPr/>
          </a:p>
        </p:txBody>
      </p:sp>
      <p:sp>
        <p:nvSpPr>
          <p:cNvPr id="599" name="Google Shape;599;p55"/>
          <p:cNvSpPr txBox="1">
            <a:spLocks noGrp="1"/>
          </p:cNvSpPr>
          <p:nvPr>
            <p:ph type="body" idx="4294967295"/>
          </p:nvPr>
        </p:nvSpPr>
        <p:spPr>
          <a:xfrm>
            <a:off x="6891250" y="25772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UNK</a:t>
            </a:r>
            <a:endParaRPr/>
          </a:p>
        </p:txBody>
      </p:sp>
      <p:sp>
        <p:nvSpPr>
          <p:cNvPr id="600" name="Google Shape;600;p55"/>
          <p:cNvSpPr txBox="1">
            <a:spLocks noGrp="1"/>
          </p:cNvSpPr>
          <p:nvPr>
            <p:ph type="body" idx="4294967295"/>
          </p:nvPr>
        </p:nvSpPr>
        <p:spPr>
          <a:xfrm>
            <a:off x="6891250" y="3238175"/>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a:t>
            </a:r>
            <a:endParaRPr/>
          </a:p>
        </p:txBody>
      </p:sp>
      <p:cxnSp>
        <p:nvCxnSpPr>
          <p:cNvPr id="601" name="Google Shape;601;p55"/>
          <p:cNvCxnSpPr>
            <a:stCxn id="598" idx="3"/>
            <a:endCxn id="599" idx="1"/>
          </p:cNvCxnSpPr>
          <p:nvPr/>
        </p:nvCxnSpPr>
        <p:spPr>
          <a:xfrm rot="10800000" flipH="1">
            <a:off x="6379630" y="2843425"/>
            <a:ext cx="511500" cy="1002900"/>
          </a:xfrm>
          <a:prstGeom prst="straightConnector1">
            <a:avLst/>
          </a:prstGeom>
          <a:noFill/>
          <a:ln w="19050" cap="flat" cmpd="sng">
            <a:solidFill>
              <a:schemeClr val="dk2"/>
            </a:solidFill>
            <a:prstDash val="solid"/>
            <a:round/>
            <a:headEnd type="none" w="med" len="med"/>
            <a:tailEnd type="triangle" w="med" len="med"/>
          </a:ln>
        </p:spPr>
      </p:cxnSp>
      <p:cxnSp>
        <p:nvCxnSpPr>
          <p:cNvPr id="602" name="Google Shape;602;p55"/>
          <p:cNvCxnSpPr>
            <a:stCxn id="592" idx="3"/>
            <a:endCxn id="596" idx="1"/>
          </p:cNvCxnSpPr>
          <p:nvPr/>
        </p:nvCxnSpPr>
        <p:spPr>
          <a:xfrm>
            <a:off x="6191675" y="1526450"/>
            <a:ext cx="699600" cy="532200"/>
          </a:xfrm>
          <a:prstGeom prst="straightConnector1">
            <a:avLst/>
          </a:prstGeom>
          <a:noFill/>
          <a:ln w="19050" cap="flat" cmpd="sng">
            <a:solidFill>
              <a:schemeClr val="dk2"/>
            </a:solidFill>
            <a:prstDash val="solid"/>
            <a:round/>
            <a:headEnd type="none" w="med" len="med"/>
            <a:tailEnd type="triangle" w="med" len="med"/>
          </a:ln>
        </p:spPr>
      </p:cxnSp>
      <p:sp>
        <p:nvSpPr>
          <p:cNvPr id="603" name="Google Shape;603;p55"/>
          <p:cNvSpPr txBox="1">
            <a:spLocks noGrp="1"/>
          </p:cNvSpPr>
          <p:nvPr>
            <p:ph type="body" idx="4294967295"/>
          </p:nvPr>
        </p:nvSpPr>
        <p:spPr>
          <a:xfrm>
            <a:off x="6891250" y="389910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a:t>
            </a:r>
            <a:endParaRPr/>
          </a:p>
        </p:txBody>
      </p:sp>
      <p:cxnSp>
        <p:nvCxnSpPr>
          <p:cNvPr id="604" name="Google Shape;604;p55"/>
          <p:cNvCxnSpPr>
            <a:stCxn id="598" idx="3"/>
            <a:endCxn id="600" idx="1"/>
          </p:cNvCxnSpPr>
          <p:nvPr/>
        </p:nvCxnSpPr>
        <p:spPr>
          <a:xfrm rot="10800000" flipH="1">
            <a:off x="6379630" y="3504325"/>
            <a:ext cx="511500" cy="342000"/>
          </a:xfrm>
          <a:prstGeom prst="straightConnector1">
            <a:avLst/>
          </a:prstGeom>
          <a:noFill/>
          <a:ln w="19050" cap="flat" cmpd="sng">
            <a:solidFill>
              <a:schemeClr val="dk2"/>
            </a:solidFill>
            <a:prstDash val="solid"/>
            <a:round/>
            <a:headEnd type="none" w="med" len="med"/>
            <a:tailEnd type="triangle" w="med" len="med"/>
          </a:ln>
        </p:spPr>
      </p:cxnSp>
      <p:cxnSp>
        <p:nvCxnSpPr>
          <p:cNvPr id="605" name="Google Shape;605;p55"/>
          <p:cNvCxnSpPr>
            <a:stCxn id="598" idx="3"/>
            <a:endCxn id="603" idx="1"/>
          </p:cNvCxnSpPr>
          <p:nvPr/>
        </p:nvCxnSpPr>
        <p:spPr>
          <a:xfrm>
            <a:off x="6379630" y="3846325"/>
            <a:ext cx="511500" cy="318900"/>
          </a:xfrm>
          <a:prstGeom prst="straightConnector1">
            <a:avLst/>
          </a:prstGeom>
          <a:noFill/>
          <a:ln w="19050" cap="flat" cmpd="sng">
            <a:solidFill>
              <a:schemeClr val="dk2"/>
            </a:solidFill>
            <a:prstDash val="solid"/>
            <a:round/>
            <a:headEnd type="none" w="med" len="med"/>
            <a:tailEnd type="triangle" w="med" len="med"/>
          </a:ln>
        </p:spPr>
      </p:cxnSp>
      <p:sp>
        <p:nvSpPr>
          <p:cNvPr id="606" name="Google Shape;606;p55"/>
          <p:cNvSpPr txBox="1">
            <a:spLocks noGrp="1"/>
          </p:cNvSpPr>
          <p:nvPr>
            <p:ph type="body" idx="4294967295"/>
          </p:nvPr>
        </p:nvSpPr>
        <p:spPr>
          <a:xfrm>
            <a:off x="6891250" y="4560025"/>
            <a:ext cx="13383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##volution</a:t>
            </a:r>
            <a:endParaRPr/>
          </a:p>
        </p:txBody>
      </p:sp>
      <p:cxnSp>
        <p:nvCxnSpPr>
          <p:cNvPr id="607" name="Google Shape;607;p55"/>
          <p:cNvCxnSpPr>
            <a:stCxn id="598" idx="3"/>
            <a:endCxn id="606" idx="1"/>
          </p:cNvCxnSpPr>
          <p:nvPr/>
        </p:nvCxnSpPr>
        <p:spPr>
          <a:xfrm>
            <a:off x="6379630" y="3846325"/>
            <a:ext cx="511500" cy="9798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2" name="Snip Single Corner Rectangle 1"/>
          <p:cNvSpPr/>
          <p:nvPr/>
        </p:nvSpPr>
        <p:spPr>
          <a:xfrm>
            <a:off x="803429" y="1145219"/>
            <a:ext cx="2392532" cy="1633491"/>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smtClean="0">
                <a:solidFill>
                  <a:schemeClr val="dk1"/>
                </a:solidFill>
                <a:latin typeface="Golos Text"/>
                <a:ea typeface="Golos Text"/>
                <a:cs typeface="Golos Text"/>
              </a:rPr>
              <a:t>Vocabulary</a:t>
            </a:r>
            <a:endParaRPr lang="en-US" sz="1200" dirty="0">
              <a:solidFill>
                <a:schemeClr val="dk1"/>
              </a:solidFill>
              <a:latin typeface="Golos Text"/>
              <a:ea typeface="Golos Text"/>
              <a:cs typeface="Golos Text"/>
            </a:endParaRPr>
          </a:p>
        </p:txBody>
      </p:sp>
      <p:sp>
        <p:nvSpPr>
          <p:cNvPr id="20" name="Snip Single Corner Rectangle 19"/>
          <p:cNvSpPr/>
          <p:nvPr/>
        </p:nvSpPr>
        <p:spPr>
          <a:xfrm>
            <a:off x="3830715" y="1393794"/>
            <a:ext cx="1842116" cy="1136342"/>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smtClean="0">
                <a:solidFill>
                  <a:schemeClr val="dk1"/>
                </a:solidFill>
                <a:latin typeface="Golos Text"/>
                <a:ea typeface="Golos Text"/>
                <a:cs typeface="Golos Text"/>
              </a:rPr>
              <a:t>Vocabulary</a:t>
            </a:r>
            <a:endParaRPr lang="en-US" sz="1200" dirty="0">
              <a:solidFill>
                <a:schemeClr val="dk1"/>
              </a:solidFill>
              <a:latin typeface="Golos Text"/>
              <a:ea typeface="Golos Text"/>
              <a:cs typeface="Golos Text"/>
            </a:endParaRPr>
          </a:p>
        </p:txBody>
      </p:sp>
      <p:sp>
        <p:nvSpPr>
          <p:cNvPr id="21" name="Snip Single Corner Rectangle 20"/>
          <p:cNvSpPr/>
          <p:nvPr/>
        </p:nvSpPr>
        <p:spPr>
          <a:xfrm>
            <a:off x="6367508" y="1544714"/>
            <a:ext cx="1265067" cy="834501"/>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smtClean="0">
                <a:solidFill>
                  <a:schemeClr val="dk1"/>
                </a:solidFill>
                <a:latin typeface="Golos Text"/>
                <a:ea typeface="Golos Text"/>
                <a:cs typeface="Golos Text"/>
              </a:rPr>
              <a:t>Vocabulary</a:t>
            </a:r>
            <a:endParaRPr lang="en-US" sz="1200" dirty="0">
              <a:solidFill>
                <a:schemeClr val="dk1"/>
              </a:solidFill>
              <a:latin typeface="Golos Text"/>
              <a:ea typeface="Golos Text"/>
              <a:cs typeface="Golos Text"/>
            </a:endParaRPr>
          </a:p>
        </p:txBody>
      </p:sp>
      <p:cxnSp>
        <p:nvCxnSpPr>
          <p:cNvPr id="4" name="Straight Arrow Connector 3"/>
          <p:cNvCxnSpPr>
            <a:stCxn id="2" idx="0"/>
            <a:endCxn id="20" idx="2"/>
          </p:cNvCxnSpPr>
          <p:nvPr/>
        </p:nvCxnSpPr>
        <p:spPr>
          <a:xfrm>
            <a:off x="3195961" y="1961965"/>
            <a:ext cx="63475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 idx="0"/>
            <a:endCxn id="21" idx="2"/>
          </p:cNvCxnSpPr>
          <p:nvPr/>
        </p:nvCxnSpPr>
        <p:spPr>
          <a:xfrm>
            <a:off x="5672831" y="1961965"/>
            <a:ext cx="694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Google Shape;620;p57"/>
          <p:cNvSpPr txBox="1">
            <a:spLocks/>
          </p:cNvSpPr>
          <p:nvPr/>
        </p:nvSpPr>
        <p:spPr>
          <a:xfrm>
            <a:off x="777223" y="3396269"/>
            <a:ext cx="7949100" cy="705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The overall training strategy is to start with very large vocabulary and the iteratively reduce it</a:t>
            </a:r>
            <a:endParaRPr lang="en-US" dirty="0"/>
          </a:p>
        </p:txBody>
      </p:sp>
    </p:spTree>
    <p:extLst>
      <p:ext uri="{BB962C8B-B14F-4D97-AF65-F5344CB8AC3E}">
        <p14:creationId xmlns:p14="http://schemas.microsoft.com/office/powerpoint/2010/main" val="27464619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Tokenizer</a:t>
            </a:r>
            <a:endParaRPr sz="3000"/>
          </a:p>
        </p:txBody>
      </p:sp>
      <p:sp>
        <p:nvSpPr>
          <p:cNvPr id="207" name="Google Shape;207;p21"/>
          <p:cNvSpPr txBox="1">
            <a:spLocks noGrp="1"/>
          </p:cNvSpPr>
          <p:nvPr>
            <p:ph type="body" idx="4294967295"/>
          </p:nvPr>
        </p:nvSpPr>
        <p:spPr>
          <a:xfrm>
            <a:off x="813175" y="991900"/>
            <a:ext cx="7949100" cy="91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 is a way of separating a piece of text into smaller units called tokens. Tokens can be either words, characters, or subwords. Tokenization can be broadly classified into 3 types – word, character, and subword (n-gram characters) tokenization.</a:t>
            </a:r>
            <a:endParaRPr/>
          </a:p>
        </p:txBody>
      </p:sp>
      <p:sp>
        <p:nvSpPr>
          <p:cNvPr id="208" name="Google Shape;208;p21"/>
          <p:cNvSpPr/>
          <p:nvPr/>
        </p:nvSpPr>
        <p:spPr>
          <a:xfrm>
            <a:off x="13188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Word-based</a:t>
            </a:r>
            <a:endParaRPr>
              <a:latin typeface="Golos Text"/>
              <a:ea typeface="Golos Text"/>
              <a:cs typeface="Golos Text"/>
              <a:sym typeface="Golos Text"/>
            </a:endParaRPr>
          </a:p>
        </p:txBody>
      </p:sp>
      <p:sp>
        <p:nvSpPr>
          <p:cNvPr id="209" name="Google Shape;209;p21"/>
          <p:cNvSpPr/>
          <p:nvPr/>
        </p:nvSpPr>
        <p:spPr>
          <a:xfrm>
            <a:off x="376325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Character-based</a:t>
            </a:r>
            <a:endParaRPr>
              <a:latin typeface="Golos Text"/>
              <a:ea typeface="Golos Text"/>
              <a:cs typeface="Golos Text"/>
              <a:sym typeface="Golos Text"/>
            </a:endParaRPr>
          </a:p>
        </p:txBody>
      </p:sp>
      <p:sp>
        <p:nvSpPr>
          <p:cNvPr id="210" name="Google Shape;210;p21"/>
          <p:cNvSpPr/>
          <p:nvPr/>
        </p:nvSpPr>
        <p:spPr>
          <a:xfrm>
            <a:off x="62077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Subword-based</a:t>
            </a:r>
            <a:endParaRPr>
              <a:latin typeface="Golos Text"/>
              <a:ea typeface="Golos Text"/>
              <a:cs typeface="Golos Text"/>
              <a:sym typeface="Golos Tex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431069980"/>
                  </p:ext>
                </p:extLst>
              </p:nvPr>
            </p:nvGraphicFramePr>
            <p:xfrm>
              <a:off x="657851" y="1099042"/>
              <a:ext cx="7948473" cy="3810309"/>
            </p:xfrm>
            <a:graphic>
              <a:graphicData uri="http://schemas.openxmlformats.org/drawingml/2006/table">
                <a:tbl>
                  <a:tblPr firstRow="1" bandRow="1">
                    <a:tableStyleId>{7D9A748A-5EDF-47A2-A65E-5F4390420DF3}</a:tableStyleId>
                  </a:tblPr>
                  <a:tblGrid>
                    <a:gridCol w="2382175"/>
                    <a:gridCol w="5566298"/>
                  </a:tblGrid>
                  <a:tr h="423939">
                    <a:tc>
                      <a:txBody>
                        <a:bodyPr/>
                        <a:lstStyle/>
                        <a:p>
                          <a:pPr algn="ctr"/>
                          <a:r>
                            <a:rPr lang="en-US" dirty="0" smtClean="0"/>
                            <a:t>Text</a:t>
                          </a:r>
                          <a:endParaRPr lang="en-US" dirty="0"/>
                        </a:p>
                      </a:txBody>
                      <a:tcPr anchor="ctr"/>
                    </a:tc>
                    <a:tc>
                      <a:txBody>
                        <a:bodyPr/>
                        <a:lstStyle/>
                        <a:p>
                          <a:pPr algn="ctr"/>
                          <a:r>
                            <a:rPr lang="en-US" dirty="0" smtClean="0"/>
                            <a:t>This is a sentence</a:t>
                          </a:r>
                          <a:endParaRPr lang="en-US" dirty="0"/>
                        </a:p>
                      </a:txBody>
                      <a:tcPr anchor="ctr"/>
                    </a:tc>
                  </a:tr>
                  <a:tr h="1731172">
                    <a:tc>
                      <a:txBody>
                        <a:bodyPr/>
                        <a:lstStyle/>
                        <a:p>
                          <a:pPr algn="ctr"/>
                          <a:r>
                            <a:rPr lang="en-US" dirty="0" smtClean="0"/>
                            <a:t>Sequence</a:t>
                          </a:r>
                          <a:r>
                            <a:rPr lang="en-US" baseline="0" dirty="0" smtClean="0"/>
                            <a:t> of tokens</a:t>
                          </a:r>
                          <a:endParaRPr lang="en-US" dirty="0"/>
                        </a:p>
                      </a:txBody>
                      <a:tcPr anchor="ctr"/>
                    </a:tc>
                    <a:tc>
                      <a:txBody>
                        <a:bodyPr/>
                        <a:lstStyle/>
                        <a:p>
                          <a:pPr algn="ctr"/>
                          <a:endParaRPr lang="en-US" dirty="0"/>
                        </a:p>
                      </a:txBody>
                      <a:tcPr anchor="ctr"/>
                    </a:tc>
                  </a:tr>
                  <a:tr h="827599">
                    <a:tc>
                      <a:txBody>
                        <a:bodyPr/>
                        <a:lstStyle/>
                        <a:p>
                          <a:pPr algn="ctr"/>
                          <a:r>
                            <a:rPr lang="en-US" dirty="0" smtClean="0"/>
                            <a:t>Statistical Language</a:t>
                          </a:r>
                          <a:r>
                            <a:rPr lang="en-US" baseline="0" dirty="0" smtClean="0"/>
                            <a:t> Model</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a:rPr>
                                  <m:t>𝑃</m:t>
                                </m:r>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2</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3</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𝑛</m:t>
                                    </m:r>
                                  </m:sub>
                                </m:sSub>
                                <m:r>
                                  <a:rPr lang="en-US" b="0" i="1" smtClean="0">
                                    <a:latin typeface="Cambria Math"/>
                                  </a:rPr>
                                  <m:t>)</m:t>
                                </m:r>
                              </m:oMath>
                            </m:oMathPara>
                          </a14:m>
                          <a:endParaRPr lang="en-US" dirty="0"/>
                        </a:p>
                      </a:txBody>
                      <a:tcPr anchor="ctr"/>
                    </a:tc>
                  </a:tr>
                  <a:tr h="827599">
                    <a:tc>
                      <a:txBody>
                        <a:bodyPr/>
                        <a:lstStyle/>
                        <a:p>
                          <a:pPr algn="ctr"/>
                          <a:r>
                            <a:rPr lang="en-US" dirty="0" smtClean="0"/>
                            <a:t>Unigram model</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𝑡</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2</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3</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𝑛</m:t>
                                        </m:r>
                                      </m:sub>
                                    </m:sSub>
                                  </m:e>
                                </m:d>
                                <m:r>
                                  <a:rPr lang="en-US" b="0" i="1" smtClean="0">
                                    <a:latin typeface="Cambria Math"/>
                                  </a:rPr>
                                  <m:t>=</m:t>
                                </m:r>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𝑡</m:t>
                                        </m:r>
                                      </m:e>
                                      <m:sub>
                                        <m:r>
                                          <a:rPr lang="en-US" b="0" i="1" smtClean="0">
                                            <a:latin typeface="Cambria Math"/>
                                          </a:rPr>
                                          <m:t>1</m:t>
                                        </m:r>
                                      </m:sub>
                                    </m:sSub>
                                  </m:e>
                                </m:d>
                                <m:r>
                                  <a:rPr lang="en-US" b="0" i="1" smtClean="0">
                                    <a:latin typeface="Cambria Math"/>
                                    <a:ea typeface="Cambria Math"/>
                                  </a:rPr>
                                  <m:t>×</m:t>
                                </m:r>
                                <m:r>
                                  <a:rPr lang="en-US" b="0" i="1" smtClean="0">
                                    <a:latin typeface="Cambria Math"/>
                                    <a:ea typeface="Cambria Math"/>
                                  </a:rPr>
                                  <m:t>𝑃</m:t>
                                </m:r>
                                <m:d>
                                  <m:dPr>
                                    <m:ctrlPr>
                                      <a:rPr lang="en-US" b="0" i="1" smtClean="0">
                                        <a:latin typeface="Cambria Math"/>
                                        <a:ea typeface="Cambria Math"/>
                                      </a:rPr>
                                    </m:ctrlPr>
                                  </m:dPr>
                                  <m:e>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2</m:t>
                                        </m:r>
                                      </m:sub>
                                    </m:sSub>
                                  </m:e>
                                </m:d>
                                <m:r>
                                  <a:rPr lang="en-US" b="0" i="1" smtClean="0">
                                    <a:latin typeface="Cambria Math"/>
                                    <a:ea typeface="Cambria Math"/>
                                  </a:rPr>
                                  <m:t>×</m:t>
                                </m:r>
                                <m:r>
                                  <a:rPr lang="en-US" b="0" i="1" smtClean="0">
                                    <a:latin typeface="Cambria Math"/>
                                    <a:ea typeface="Cambria Math"/>
                                  </a:rPr>
                                  <m:t>𝑃</m:t>
                                </m:r>
                                <m:d>
                                  <m:dPr>
                                    <m:ctrlPr>
                                      <a:rPr lang="en-US" b="0" i="1" smtClean="0">
                                        <a:latin typeface="Cambria Math"/>
                                        <a:ea typeface="Cambria Math"/>
                                      </a:rPr>
                                    </m:ctrlPr>
                                  </m:dPr>
                                  <m:e>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3</m:t>
                                        </m:r>
                                      </m:sub>
                                    </m:sSub>
                                  </m:e>
                                </m:d>
                                <m:r>
                                  <a:rPr lang="en-US" b="0" i="1" smtClean="0">
                                    <a:latin typeface="Cambria Math"/>
                                    <a:ea typeface="Cambria Math"/>
                                  </a:rPr>
                                  <m:t>×…×</m:t>
                                </m:r>
                                <m:r>
                                  <a:rPr lang="en-US" b="0" i="1" smtClean="0">
                                    <a:latin typeface="Cambria Math"/>
                                    <a:ea typeface="Cambria Math"/>
                                  </a:rPr>
                                  <m:t>𝑃</m:t>
                                </m:r>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𝑛</m:t>
                                    </m:r>
                                  </m:sub>
                                </m:sSub>
                                <m:r>
                                  <a:rPr lang="en-US" b="0" i="1" smtClean="0">
                                    <a:latin typeface="Cambria Math"/>
                                    <a:ea typeface="Cambria Math"/>
                                  </a:rPr>
                                  <m:t>)</m:t>
                                </m:r>
                              </m:oMath>
                            </m:oMathPara>
                          </a14:m>
                          <a:endParaRPr lang="en-US" dirty="0"/>
                        </a:p>
                        <a:p>
                          <a:pPr algn="ctr"/>
                          <a:endParaRPr lang="en-US" dirty="0"/>
                        </a:p>
                      </a:txBody>
                      <a:tcPr anchor="ct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431069980"/>
                  </p:ext>
                </p:extLst>
              </p:nvPr>
            </p:nvGraphicFramePr>
            <p:xfrm>
              <a:off x="657851" y="1099042"/>
              <a:ext cx="7948473" cy="3810309"/>
            </p:xfrm>
            <a:graphic>
              <a:graphicData uri="http://schemas.openxmlformats.org/drawingml/2006/table">
                <a:tbl>
                  <a:tblPr firstRow="1" bandRow="1">
                    <a:tableStyleId>{7D9A748A-5EDF-47A2-A65E-5F4390420DF3}</a:tableStyleId>
                  </a:tblPr>
                  <a:tblGrid>
                    <a:gridCol w="2382175"/>
                    <a:gridCol w="5566298"/>
                  </a:tblGrid>
                  <a:tr h="423939">
                    <a:tc>
                      <a:txBody>
                        <a:bodyPr/>
                        <a:lstStyle/>
                        <a:p>
                          <a:pPr algn="ctr"/>
                          <a:r>
                            <a:rPr lang="en-US" dirty="0" smtClean="0"/>
                            <a:t>Text</a:t>
                          </a:r>
                          <a:endParaRPr lang="en-US" dirty="0"/>
                        </a:p>
                      </a:txBody>
                      <a:tcPr anchor="ctr"/>
                    </a:tc>
                    <a:tc>
                      <a:txBody>
                        <a:bodyPr/>
                        <a:lstStyle/>
                        <a:p>
                          <a:pPr algn="ctr"/>
                          <a:r>
                            <a:rPr lang="en-US" dirty="0" smtClean="0"/>
                            <a:t>This is a sentence</a:t>
                          </a:r>
                          <a:endParaRPr lang="en-US" dirty="0"/>
                        </a:p>
                      </a:txBody>
                      <a:tcPr anchor="ctr"/>
                    </a:tc>
                  </a:tr>
                  <a:tr h="1731172">
                    <a:tc>
                      <a:txBody>
                        <a:bodyPr/>
                        <a:lstStyle/>
                        <a:p>
                          <a:pPr algn="ctr"/>
                          <a:r>
                            <a:rPr lang="en-US" dirty="0" smtClean="0"/>
                            <a:t>Sequence</a:t>
                          </a:r>
                          <a:r>
                            <a:rPr lang="en-US" baseline="0" dirty="0" smtClean="0"/>
                            <a:t> of tokens</a:t>
                          </a:r>
                          <a:endParaRPr lang="en-US" dirty="0"/>
                        </a:p>
                      </a:txBody>
                      <a:tcPr anchor="ctr"/>
                    </a:tc>
                    <a:tc>
                      <a:txBody>
                        <a:bodyPr/>
                        <a:lstStyle/>
                        <a:p>
                          <a:pPr algn="ctr"/>
                          <a:endParaRPr lang="en-US" dirty="0"/>
                        </a:p>
                      </a:txBody>
                      <a:tcPr anchor="ctr"/>
                    </a:tc>
                  </a:tr>
                  <a:tr h="827599">
                    <a:tc>
                      <a:txBody>
                        <a:bodyPr/>
                        <a:lstStyle/>
                        <a:p>
                          <a:pPr algn="ctr"/>
                          <a:r>
                            <a:rPr lang="en-US" dirty="0" smtClean="0"/>
                            <a:t>Statistical Language</a:t>
                          </a:r>
                          <a:r>
                            <a:rPr lang="en-US" baseline="0" dirty="0" smtClean="0"/>
                            <a:t> Model</a:t>
                          </a:r>
                          <a:endParaRPr lang="en-US" dirty="0"/>
                        </a:p>
                      </a:txBody>
                      <a:tcPr anchor="ctr"/>
                    </a:tc>
                    <a:tc>
                      <a:txBody>
                        <a:bodyPr/>
                        <a:lstStyle/>
                        <a:p>
                          <a:endParaRPr lang="en-US"/>
                        </a:p>
                      </a:txBody>
                      <a:tcPr anchor="ctr">
                        <a:blipFill rotWithShape="1">
                          <a:blip r:embed="rId3"/>
                          <a:stretch>
                            <a:fillRect l="-42935" t="-262222" b="-101481"/>
                          </a:stretch>
                        </a:blipFill>
                      </a:tcPr>
                    </a:tc>
                  </a:tr>
                  <a:tr h="827599">
                    <a:tc>
                      <a:txBody>
                        <a:bodyPr/>
                        <a:lstStyle/>
                        <a:p>
                          <a:pPr algn="ctr"/>
                          <a:r>
                            <a:rPr lang="en-US" dirty="0" smtClean="0"/>
                            <a:t>Unigram model</a:t>
                          </a:r>
                          <a:endParaRPr lang="en-US" dirty="0"/>
                        </a:p>
                      </a:txBody>
                      <a:tcPr anchor="ctr"/>
                    </a:tc>
                    <a:tc>
                      <a:txBody>
                        <a:bodyPr/>
                        <a:lstStyle/>
                        <a:p>
                          <a:endParaRPr lang="en-US"/>
                        </a:p>
                      </a:txBody>
                      <a:tcPr anchor="ctr">
                        <a:blipFill rotWithShape="1">
                          <a:blip r:embed="rId3"/>
                          <a:stretch>
                            <a:fillRect l="-42935" t="-359559" b="-735"/>
                          </a:stretch>
                        </a:blipFill>
                      </a:tcPr>
                    </a:tc>
                  </a:tr>
                </a:tbl>
              </a:graphicData>
            </a:graphic>
          </p:graphicFrame>
        </mc:Fallback>
      </mc:AlternateContent>
      <p:sp>
        <p:nvSpPr>
          <p:cNvPr id="10" name="Google Shape;620;p57"/>
          <p:cNvSpPr txBox="1">
            <a:spLocks/>
          </p:cNvSpPr>
          <p:nvPr/>
        </p:nvSpPr>
        <p:spPr>
          <a:xfrm>
            <a:off x="4266147"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This</a:t>
            </a:r>
            <a:endParaRPr lang="en-US" dirty="0"/>
          </a:p>
        </p:txBody>
      </p:sp>
      <p:sp>
        <p:nvSpPr>
          <p:cNvPr id="11" name="Google Shape;620;p57"/>
          <p:cNvSpPr txBox="1">
            <a:spLocks/>
          </p:cNvSpPr>
          <p:nvPr/>
        </p:nvSpPr>
        <p:spPr>
          <a:xfrm>
            <a:off x="5002994"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is</a:t>
            </a:r>
            <a:endParaRPr lang="en-US" dirty="0"/>
          </a:p>
        </p:txBody>
      </p:sp>
      <p:sp>
        <p:nvSpPr>
          <p:cNvPr id="12" name="Google Shape;620;p57"/>
          <p:cNvSpPr txBox="1">
            <a:spLocks/>
          </p:cNvSpPr>
          <p:nvPr/>
        </p:nvSpPr>
        <p:spPr>
          <a:xfrm>
            <a:off x="5757596"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a</a:t>
            </a:r>
            <a:endParaRPr lang="en-US" dirty="0"/>
          </a:p>
        </p:txBody>
      </p:sp>
      <p:sp>
        <p:nvSpPr>
          <p:cNvPr id="13" name="Google Shape;620;p57"/>
          <p:cNvSpPr txBox="1">
            <a:spLocks/>
          </p:cNvSpPr>
          <p:nvPr/>
        </p:nvSpPr>
        <p:spPr>
          <a:xfrm>
            <a:off x="6476687" y="1607979"/>
            <a:ext cx="1539849"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sentence</a:t>
            </a:r>
            <a:endParaRPr lang="en-US" dirty="0"/>
          </a:p>
        </p:txBody>
      </p:sp>
      <mc:AlternateContent xmlns:mc="http://schemas.openxmlformats.org/markup-compatibility/2006" xmlns:a14="http://schemas.microsoft.com/office/drawing/2010/main">
        <mc:Choice Requires="a14">
          <p:sp>
            <p:nvSpPr>
              <p:cNvPr id="14" name="Google Shape;620;p57"/>
              <p:cNvSpPr txBox="1">
                <a:spLocks/>
              </p:cNvSpPr>
              <p:nvPr/>
            </p:nvSpPr>
            <p:spPr>
              <a:xfrm>
                <a:off x="4399463" y="2839218"/>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𝑡</m:t>
                          </m:r>
                        </m:e>
                        <m:sub>
                          <m:r>
                            <a:rPr lang="en-US" b="0" i="1" smtClean="0">
                              <a:latin typeface="Cambria Math"/>
                            </a:rPr>
                            <m:t>1</m:t>
                          </m:r>
                        </m:sub>
                      </m:sSub>
                    </m:oMath>
                  </m:oMathPara>
                </a14:m>
                <a:endParaRPr lang="en-US" dirty="0"/>
              </a:p>
            </p:txBody>
          </p:sp>
        </mc:Choice>
        <mc:Fallback xmlns="">
          <p:sp>
            <p:nvSpPr>
              <p:cNvPr id="14" name="Google Shape;620;p57"/>
              <p:cNvSpPr txBox="1">
                <a:spLocks noRot="1" noChangeAspect="1" noMove="1" noResize="1" noEditPoints="1" noAdjustHandles="1" noChangeArrowheads="1" noChangeShapeType="1" noTextEdit="1"/>
              </p:cNvSpPr>
              <p:nvPr/>
            </p:nvSpPr>
            <p:spPr>
              <a:xfrm>
                <a:off x="4399463" y="2839218"/>
                <a:ext cx="303846" cy="332352"/>
              </a:xfrm>
              <a:prstGeom prst="rect">
                <a:avLst/>
              </a:prstGeom>
              <a:blipFill rotWithShape="1">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620;p57"/>
              <p:cNvSpPr txBox="1">
                <a:spLocks/>
              </p:cNvSpPr>
              <p:nvPr/>
            </p:nvSpPr>
            <p:spPr>
              <a:xfrm>
                <a:off x="4798958"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2</m:t>
                          </m:r>
                        </m:sub>
                      </m:sSub>
                    </m:oMath>
                  </m:oMathPara>
                </a14:m>
                <a:endParaRPr lang="en-US" dirty="0"/>
              </a:p>
            </p:txBody>
          </p:sp>
        </mc:Choice>
        <mc:Fallback xmlns="">
          <p:sp>
            <p:nvSpPr>
              <p:cNvPr id="15" name="Google Shape;620;p57"/>
              <p:cNvSpPr txBox="1">
                <a:spLocks noRot="1" noChangeAspect="1" noMove="1" noResize="1" noEditPoints="1" noAdjustHandles="1" noChangeArrowheads="1" noChangeShapeType="1" noTextEdit="1"/>
              </p:cNvSpPr>
              <p:nvPr/>
            </p:nvSpPr>
            <p:spPr>
              <a:xfrm>
                <a:off x="4798958" y="2840339"/>
                <a:ext cx="303846" cy="332352"/>
              </a:xfrm>
              <a:prstGeom prst="rect">
                <a:avLst/>
              </a:prstGeom>
              <a:blipFill rotWithShape="1">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Google Shape;620;p57"/>
              <p:cNvSpPr txBox="1">
                <a:spLocks/>
              </p:cNvSpPr>
              <p:nvPr/>
            </p:nvSpPr>
            <p:spPr>
              <a:xfrm>
                <a:off x="5210190"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3</m:t>
                          </m:r>
                        </m:sub>
                      </m:sSub>
                    </m:oMath>
                  </m:oMathPara>
                </a14:m>
                <a:endParaRPr lang="en-US" dirty="0"/>
              </a:p>
            </p:txBody>
          </p:sp>
        </mc:Choice>
        <mc:Fallback xmlns="">
          <p:sp>
            <p:nvSpPr>
              <p:cNvPr id="16" name="Google Shape;620;p57"/>
              <p:cNvSpPr txBox="1">
                <a:spLocks noRot="1" noChangeAspect="1" noMove="1" noResize="1" noEditPoints="1" noAdjustHandles="1" noChangeArrowheads="1" noChangeShapeType="1" noTextEdit="1"/>
              </p:cNvSpPr>
              <p:nvPr/>
            </p:nvSpPr>
            <p:spPr>
              <a:xfrm>
                <a:off x="5210190" y="2840339"/>
                <a:ext cx="303846" cy="332352"/>
              </a:xfrm>
              <a:prstGeom prst="rect">
                <a:avLst/>
              </a:prstGeom>
              <a:blipFill rotWithShape="1">
                <a:blip r:embed="rId6"/>
                <a:stretch>
                  <a:fillRect l="-2000"/>
                </a:stretch>
              </a:blipFill>
              <a:ln>
                <a:noFill/>
              </a:ln>
            </p:spPr>
            <p:txBody>
              <a:bodyPr/>
              <a:lstStyle/>
              <a:p>
                <a:r>
                  <a:rPr lang="en-US">
                    <a:noFill/>
                  </a:rPr>
                  <a:t> </a:t>
                </a:r>
              </a:p>
            </p:txBody>
          </p:sp>
        </mc:Fallback>
      </mc:AlternateContent>
      <p:sp>
        <p:nvSpPr>
          <p:cNvPr id="17" name="Google Shape;620;p57"/>
          <p:cNvSpPr txBox="1">
            <a:spLocks/>
          </p:cNvSpPr>
          <p:nvPr/>
        </p:nvSpPr>
        <p:spPr>
          <a:xfrm>
            <a:off x="4418070" y="2052984"/>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a:t>
            </a:r>
            <a:endParaRPr lang="en-US" dirty="0"/>
          </a:p>
        </p:txBody>
      </p:sp>
      <p:sp>
        <p:nvSpPr>
          <p:cNvPr id="18" name="Google Shape;620;p57"/>
          <p:cNvSpPr txBox="1">
            <a:spLocks/>
          </p:cNvSpPr>
          <p:nvPr/>
        </p:nvSpPr>
        <p:spPr>
          <a:xfrm>
            <a:off x="4827444" y="2052984"/>
            <a:ext cx="40651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_i</a:t>
            </a:r>
            <a:endParaRPr lang="en-US" dirty="0"/>
          </a:p>
        </p:txBody>
      </p:sp>
      <mc:AlternateContent xmlns:mc="http://schemas.openxmlformats.org/markup-compatibility/2006" xmlns:a14="http://schemas.microsoft.com/office/drawing/2010/main">
        <mc:Choice Requires="a14">
          <p:sp>
            <p:nvSpPr>
              <p:cNvPr id="19" name="Google Shape;620;p57"/>
              <p:cNvSpPr txBox="1">
                <a:spLocks/>
              </p:cNvSpPr>
              <p:nvPr/>
            </p:nvSpPr>
            <p:spPr>
              <a:xfrm>
                <a:off x="6560748"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𝑛</m:t>
                          </m:r>
                        </m:sub>
                      </m:sSub>
                    </m:oMath>
                  </m:oMathPara>
                </a14:m>
                <a:endParaRPr lang="en-US" dirty="0"/>
              </a:p>
            </p:txBody>
          </p:sp>
        </mc:Choice>
        <mc:Fallback xmlns="">
          <p:sp>
            <p:nvSpPr>
              <p:cNvPr id="19" name="Google Shape;620;p57"/>
              <p:cNvSpPr txBox="1">
                <a:spLocks noRot="1" noChangeAspect="1" noMove="1" noResize="1" noEditPoints="1" noAdjustHandles="1" noChangeArrowheads="1" noChangeShapeType="1" noTextEdit="1"/>
              </p:cNvSpPr>
              <p:nvPr/>
            </p:nvSpPr>
            <p:spPr>
              <a:xfrm>
                <a:off x="6560748" y="2840339"/>
                <a:ext cx="303846" cy="332352"/>
              </a:xfrm>
              <a:prstGeom prst="rect">
                <a:avLst/>
              </a:prstGeom>
              <a:blipFill rotWithShape="1">
                <a:blip r:embed="rId7"/>
                <a:stretch>
                  <a:fillRect l="-2000"/>
                </a:stretch>
              </a:blipFill>
              <a:ln>
                <a:noFill/>
              </a:ln>
            </p:spPr>
            <p:txBody>
              <a:bodyPr/>
              <a:lstStyle/>
              <a:p>
                <a:r>
                  <a:rPr lang="en-US">
                    <a:noFill/>
                  </a:rPr>
                  <a:t> </a:t>
                </a:r>
              </a:p>
            </p:txBody>
          </p:sp>
        </mc:Fallback>
      </mc:AlternateContent>
      <p:sp>
        <p:nvSpPr>
          <p:cNvPr id="22" name="Google Shape;620;p57"/>
          <p:cNvSpPr txBox="1">
            <a:spLocks/>
          </p:cNvSpPr>
          <p:nvPr/>
        </p:nvSpPr>
        <p:spPr>
          <a:xfrm>
            <a:off x="5757596" y="2052984"/>
            <a:ext cx="39949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_a</a:t>
            </a:r>
            <a:endParaRPr lang="en-US" dirty="0"/>
          </a:p>
        </p:txBody>
      </p:sp>
      <p:sp>
        <p:nvSpPr>
          <p:cNvPr id="23" name="Google Shape;620;p57"/>
          <p:cNvSpPr txBox="1">
            <a:spLocks/>
          </p:cNvSpPr>
          <p:nvPr/>
        </p:nvSpPr>
        <p:spPr>
          <a:xfrm>
            <a:off x="6262620" y="2052984"/>
            <a:ext cx="411232"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_s</a:t>
            </a:r>
            <a:endParaRPr lang="en-US" dirty="0"/>
          </a:p>
        </p:txBody>
      </p:sp>
      <p:sp>
        <p:nvSpPr>
          <p:cNvPr id="24" name="Google Shape;620;p57"/>
          <p:cNvSpPr txBox="1">
            <a:spLocks/>
          </p:cNvSpPr>
          <p:nvPr/>
        </p:nvSpPr>
        <p:spPr>
          <a:xfrm>
            <a:off x="6772082"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e</a:t>
            </a:r>
            <a:endParaRPr lang="en-US" dirty="0"/>
          </a:p>
        </p:txBody>
      </p:sp>
      <p:sp>
        <p:nvSpPr>
          <p:cNvPr id="25" name="Google Shape;620;p57"/>
          <p:cNvSpPr txBox="1">
            <a:spLocks/>
          </p:cNvSpPr>
          <p:nvPr/>
        </p:nvSpPr>
        <p:spPr>
          <a:xfrm>
            <a:off x="7178597"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sp>
        <p:nvSpPr>
          <p:cNvPr id="26" name="Google Shape;620;p57"/>
          <p:cNvSpPr txBox="1">
            <a:spLocks/>
          </p:cNvSpPr>
          <p:nvPr/>
        </p:nvSpPr>
        <p:spPr>
          <a:xfrm>
            <a:off x="7587972"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t</a:t>
            </a:r>
          </a:p>
        </p:txBody>
      </p:sp>
      <p:sp>
        <p:nvSpPr>
          <p:cNvPr id="27" name="Google Shape;620;p57"/>
          <p:cNvSpPr txBox="1">
            <a:spLocks/>
          </p:cNvSpPr>
          <p:nvPr/>
        </p:nvSpPr>
        <p:spPr>
          <a:xfrm>
            <a:off x="7994487"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28" name="Google Shape;620;p57"/>
          <p:cNvSpPr txBox="1">
            <a:spLocks/>
          </p:cNvSpPr>
          <p:nvPr/>
        </p:nvSpPr>
        <p:spPr>
          <a:xfrm>
            <a:off x="7178597"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sp>
        <p:nvSpPr>
          <p:cNvPr id="29" name="Google Shape;620;p57"/>
          <p:cNvSpPr txBox="1">
            <a:spLocks/>
          </p:cNvSpPr>
          <p:nvPr/>
        </p:nvSpPr>
        <p:spPr>
          <a:xfrm>
            <a:off x="7587972"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c</a:t>
            </a:r>
            <a:endParaRPr lang="en-US" dirty="0"/>
          </a:p>
        </p:txBody>
      </p:sp>
      <p:sp>
        <p:nvSpPr>
          <p:cNvPr id="30" name="Google Shape;620;p57"/>
          <p:cNvSpPr txBox="1">
            <a:spLocks/>
          </p:cNvSpPr>
          <p:nvPr/>
        </p:nvSpPr>
        <p:spPr>
          <a:xfrm>
            <a:off x="7994487"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36" name="Google Shape;620;p57"/>
          <p:cNvSpPr txBox="1">
            <a:spLocks/>
          </p:cNvSpPr>
          <p:nvPr/>
        </p:nvSpPr>
        <p:spPr>
          <a:xfrm>
            <a:off x="5610686" y="2839218"/>
            <a:ext cx="857549"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a:t>
            </a:r>
            <a:endParaRPr lang="en-US" dirty="0"/>
          </a:p>
        </p:txBody>
      </p:sp>
    </p:spTree>
    <p:extLst>
      <p:ext uri="{BB962C8B-B14F-4D97-AF65-F5344CB8AC3E}">
        <p14:creationId xmlns:p14="http://schemas.microsoft.com/office/powerpoint/2010/main" val="1416175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2291400"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2291399"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2291397"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798782" y="127915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2291400"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2291400"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1545676" y="173980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1545675" y="217731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1545673" y="262068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1545676" y="304732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1545676" y="349120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40" name="Google Shape;620;p57"/>
          <p:cNvSpPr txBox="1">
            <a:spLocks/>
          </p:cNvSpPr>
          <p:nvPr/>
        </p:nvSpPr>
        <p:spPr>
          <a:xfrm>
            <a:off x="6777936"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41" name="Google Shape;620;p57"/>
          <p:cNvSpPr txBox="1">
            <a:spLocks/>
          </p:cNvSpPr>
          <p:nvPr/>
        </p:nvSpPr>
        <p:spPr>
          <a:xfrm>
            <a:off x="6777935"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6777933"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43" name="Google Shape;620;p57"/>
          <p:cNvSpPr txBox="1">
            <a:spLocks/>
          </p:cNvSpPr>
          <p:nvPr/>
        </p:nvSpPr>
        <p:spPr>
          <a:xfrm>
            <a:off x="6206720" y="127915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6777936"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6777936"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4780276"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4780275"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4780273"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4780276"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4780276"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4780272"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6777932"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5507463"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54" name="Google Shape;620;p57"/>
          <p:cNvSpPr txBox="1">
            <a:spLocks/>
          </p:cNvSpPr>
          <p:nvPr/>
        </p:nvSpPr>
        <p:spPr>
          <a:xfrm>
            <a:off x="5507462"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5" name="Google Shape;620;p57"/>
          <p:cNvSpPr txBox="1">
            <a:spLocks/>
          </p:cNvSpPr>
          <p:nvPr/>
        </p:nvSpPr>
        <p:spPr>
          <a:xfrm>
            <a:off x="5507460"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6" name="Google Shape;620;p57"/>
          <p:cNvSpPr txBox="1">
            <a:spLocks/>
          </p:cNvSpPr>
          <p:nvPr/>
        </p:nvSpPr>
        <p:spPr>
          <a:xfrm>
            <a:off x="5507463"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57" name="Google Shape;620;p57"/>
          <p:cNvSpPr txBox="1">
            <a:spLocks/>
          </p:cNvSpPr>
          <p:nvPr/>
        </p:nvSpPr>
        <p:spPr>
          <a:xfrm>
            <a:off x="5507463"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58" name="Google Shape;620;p57"/>
          <p:cNvSpPr txBox="1">
            <a:spLocks/>
          </p:cNvSpPr>
          <p:nvPr/>
        </p:nvSpPr>
        <p:spPr>
          <a:xfrm>
            <a:off x="5507459"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59" name="Google Shape;620;p57"/>
          <p:cNvSpPr txBox="1">
            <a:spLocks/>
          </p:cNvSpPr>
          <p:nvPr/>
        </p:nvSpPr>
        <p:spPr>
          <a:xfrm>
            <a:off x="7504939"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60" name="Google Shape;620;p57"/>
          <p:cNvSpPr txBox="1">
            <a:spLocks/>
          </p:cNvSpPr>
          <p:nvPr/>
        </p:nvSpPr>
        <p:spPr>
          <a:xfrm>
            <a:off x="7504938"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61" name="Google Shape;620;p57"/>
          <p:cNvSpPr txBox="1">
            <a:spLocks/>
          </p:cNvSpPr>
          <p:nvPr/>
        </p:nvSpPr>
        <p:spPr>
          <a:xfrm>
            <a:off x="7504936"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62" name="Google Shape;620;p57"/>
          <p:cNvSpPr txBox="1">
            <a:spLocks/>
          </p:cNvSpPr>
          <p:nvPr/>
        </p:nvSpPr>
        <p:spPr>
          <a:xfrm>
            <a:off x="7504939"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3" name="Google Shape;620;p57"/>
          <p:cNvSpPr txBox="1">
            <a:spLocks/>
          </p:cNvSpPr>
          <p:nvPr/>
        </p:nvSpPr>
        <p:spPr>
          <a:xfrm>
            <a:off x="7504939"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4" name="Google Shape;620;p57"/>
          <p:cNvSpPr txBox="1">
            <a:spLocks/>
          </p:cNvSpPr>
          <p:nvPr/>
        </p:nvSpPr>
        <p:spPr>
          <a:xfrm>
            <a:off x="7504935"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65" name="Google Shape;620;p57"/>
          <p:cNvSpPr txBox="1">
            <a:spLocks/>
          </p:cNvSpPr>
          <p:nvPr/>
        </p:nvSpPr>
        <p:spPr>
          <a:xfrm>
            <a:off x="4780271"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5507458"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r>
              <a:rPr lang="en-US" dirty="0" smtClean="0"/>
              <a:t>/180</a:t>
            </a:r>
            <a:endParaRPr lang="en-US" dirty="0"/>
          </a:p>
        </p:txBody>
      </p:sp>
    </p:spTree>
    <p:extLst>
      <p:ext uri="{BB962C8B-B14F-4D97-AF65-F5344CB8AC3E}">
        <p14:creationId xmlns:p14="http://schemas.microsoft.com/office/powerpoint/2010/main" val="21810715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40" name="Google Shape;620;p57"/>
          <p:cNvSpPr txBox="1">
            <a:spLocks/>
          </p:cNvSpPr>
          <p:nvPr/>
        </p:nvSpPr>
        <p:spPr>
          <a:xfrm>
            <a:off x="2303591"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2303588"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59" name="Google Shape;620;p57"/>
          <p:cNvSpPr txBox="1">
            <a:spLocks/>
          </p:cNvSpPr>
          <p:nvPr/>
        </p:nvSpPr>
        <p:spPr>
          <a:xfrm>
            <a:off x="3030594"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61" name="Google Shape;620;p57"/>
          <p:cNvSpPr txBox="1">
            <a:spLocks/>
          </p:cNvSpPr>
          <p:nvPr/>
        </p:nvSpPr>
        <p:spPr>
          <a:xfrm>
            <a:off x="3030591"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r>
              <a:rPr lang="en-US" dirty="0" smtClean="0"/>
              <a:t>/180</a:t>
            </a:r>
            <a:endParaRPr lang="en-US" dirty="0"/>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Possible splits for “hug”</a:t>
            </a:r>
            <a:endParaRPr lang="en-US" dirty="0"/>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064644255"/>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=2.22</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tr>
                  <a:tr h="655984">
                    <a:tc>
                      <a:txBody>
                        <a:bodyPr/>
                        <a:lstStyle/>
                        <a:p>
                          <a:pPr algn="ctr"/>
                          <a:endParaRPr lang="en-US" dirty="0"/>
                        </a:p>
                      </a:txBody>
                      <a:tcPr anchor="ct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solidFill>
                          <a:schemeClr val="bg2"/>
                        </a:solidFill>
                      </a:tcPr>
                    </a:tc>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tc>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064644255"/>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solidFill>
                          <a:schemeClr val="bg2"/>
                        </a:solid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Tree>
    <p:extLst>
      <p:ext uri="{BB962C8B-B14F-4D97-AF65-F5344CB8AC3E}">
        <p14:creationId xmlns:p14="http://schemas.microsoft.com/office/powerpoint/2010/main" val="32346518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1.11e-02</a:t>
            </a:r>
            <a:endParaRPr lang="en-US" dirty="0"/>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1.33e-03</a:t>
            </a:r>
            <a:endParaRPr lang="en-US" dirty="0"/>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4.44e-03</a:t>
            </a:r>
            <a:endParaRPr lang="en-US" dirty="0"/>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=170.04</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010494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40" name="Google Shape;620;p57"/>
          <p:cNvSpPr txBox="1">
            <a:spLocks/>
          </p:cNvSpPr>
          <p:nvPr/>
        </p:nvSpPr>
        <p:spPr>
          <a:xfrm>
            <a:off x="2303591" y="1742821"/>
            <a:ext cx="607693"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effectLst>
                  <a:outerShdw blurRad="38100" dist="38100" dir="2700000" algn="tl">
                    <a:srgbClr val="000000">
                      <a:alpha val="43137"/>
                    </a:srgbClr>
                  </a:outerShdw>
                </a:effectLst>
              </a:rPr>
              <a:t>ug</a:t>
            </a:r>
            <a:endParaRPr lang="en-US" dirty="0">
              <a:effectLst>
                <a:outerShdw blurRad="38100" dist="38100" dir="2700000" algn="tl">
                  <a:srgbClr val="000000">
                    <a:alpha val="43137"/>
                  </a:srgbClr>
                </a:outerShdw>
              </a:effectLst>
            </a:endParaRPr>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2303588"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59" name="Google Shape;620;p57"/>
          <p:cNvSpPr txBox="1">
            <a:spLocks/>
          </p:cNvSpPr>
          <p:nvPr/>
        </p:nvSpPr>
        <p:spPr>
          <a:xfrm>
            <a:off x="3030594" y="1742821"/>
            <a:ext cx="967665"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effectLst>
                  <a:outerShdw blurRad="38100" dist="38100" dir="2700000" algn="tl">
                    <a:srgbClr val="000000">
                      <a:alpha val="43137"/>
                    </a:srgbClr>
                  </a:outerShdw>
                </a:effectLst>
              </a:rPr>
              <a:t>36/180</a:t>
            </a:r>
            <a:endParaRPr lang="en-US" dirty="0">
              <a:effectLst>
                <a:outerShdw blurRad="38100" dist="38100" dir="2700000" algn="tl">
                  <a:srgbClr val="000000">
                    <a:alpha val="43137"/>
                  </a:srgbClr>
                </a:outerShdw>
              </a:effectLst>
            </a:endParaRPr>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61" name="Google Shape;620;p57"/>
          <p:cNvSpPr txBox="1">
            <a:spLocks/>
          </p:cNvSpPr>
          <p:nvPr/>
        </p:nvSpPr>
        <p:spPr>
          <a:xfrm>
            <a:off x="3030591"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r>
              <a:rPr lang="en-US" dirty="0" smtClean="0"/>
              <a:t>/180</a:t>
            </a:r>
            <a:endParaRPr lang="en-US" dirty="0"/>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Possible splits for “hug”</a:t>
            </a:r>
            <a:endParaRPr lang="en-US" dirty="0"/>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45151739"/>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=2.22</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tr>
                  <a:tr h="655984">
                    <a:tc>
                      <a:txBody>
                        <a:bodyPr/>
                        <a:lstStyle/>
                        <a:p>
                          <a:pPr algn="ctr"/>
                          <a:endParaRPr lang="en-US" dirty="0"/>
                        </a:p>
                      </a:txBody>
                      <a:tcPr anchor="ct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solidFill>
                          <a:schemeClr val="bg2"/>
                        </a:solidFill>
                      </a:tcPr>
                    </a:tc>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r>
                                  <a:rPr lang="en-US" b="0" i="1" smtClean="0">
                                    <a:latin typeface="Cambria Math"/>
                                    <a:ea typeface="Cambria Math"/>
                                  </a:rPr>
                                  <m:t>0=0</m:t>
                                </m:r>
                              </m:oMath>
                            </m:oMathPara>
                          </a14:m>
                          <a:endParaRPr lang="en-US" dirty="0"/>
                        </a:p>
                      </a:txBody>
                      <a:tcPr anchor="ctr"/>
                    </a:tc>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45151739"/>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solidFill>
                          <a:schemeClr val="bg2"/>
                        </a:solid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Tree>
    <p:extLst>
      <p:ext uri="{BB962C8B-B14F-4D97-AF65-F5344CB8AC3E}">
        <p14:creationId xmlns:p14="http://schemas.microsoft.com/office/powerpoint/2010/main" val="24418717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1.11e-02</a:t>
            </a:r>
            <a:endParaRPr lang="en-US" dirty="0"/>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1.33e-03</a:t>
            </a:r>
            <a:endParaRPr lang="en-US" dirty="0"/>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4.44e-03</a:t>
            </a:r>
            <a:endParaRPr lang="en-US" dirty="0"/>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=170.04</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0594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graphicFrame>
        <p:nvGraphicFramePr>
          <p:cNvPr id="4" name="Table 3"/>
          <p:cNvGraphicFramePr>
            <a:graphicFrameLocks noGrp="1"/>
          </p:cNvGraphicFramePr>
          <p:nvPr>
            <p:extLst>
              <p:ext uri="{D42A27DB-BD31-4B8C-83A1-F6EECF244321}">
                <p14:modId xmlns:p14="http://schemas.microsoft.com/office/powerpoint/2010/main" val="230219414"/>
              </p:ext>
            </p:extLst>
          </p:nvPr>
        </p:nvGraphicFramePr>
        <p:xfrm>
          <a:off x="449776" y="1285475"/>
          <a:ext cx="4921189" cy="3446324"/>
        </p:xfrm>
        <a:graphic>
          <a:graphicData uri="http://schemas.openxmlformats.org/drawingml/2006/table">
            <a:tbl>
              <a:tblPr firstRow="1" bandRow="1">
                <a:tableStyleId>{7D9A748A-5EDF-47A2-A65E-5F4390420DF3}</a:tableStyleId>
              </a:tblPr>
              <a:tblGrid>
                <a:gridCol w="2133602"/>
                <a:gridCol w="2787587"/>
              </a:tblGrid>
              <a:tr h="492332">
                <a:tc>
                  <a:txBody>
                    <a:bodyPr/>
                    <a:lstStyle/>
                    <a:p>
                      <a:pPr algn="ctr"/>
                      <a:r>
                        <a:rPr lang="en-US" dirty="0" smtClean="0"/>
                        <a:t>With all vocabulary</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ug</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pu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hu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lu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smtClean="0"/>
                        <a:t>du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bu</a:t>
                      </a:r>
                      <a:endParaRPr lang="en-US" dirty="0"/>
                    </a:p>
                  </a:txBody>
                  <a:tcPr anchor="ctr"/>
                </a:tc>
                <a:tc>
                  <a:txBody>
                    <a:bodyPr/>
                    <a:lstStyle/>
                    <a:p>
                      <a:pPr algn="ctr"/>
                      <a:r>
                        <a:rPr lang="en-US" dirty="0" smtClean="0"/>
                        <a:t>170.04</a:t>
                      </a:r>
                      <a:endParaRPr lang="en-US" dirty="0"/>
                    </a:p>
                  </a:txBody>
                  <a:tcPr anchor="ctr"/>
                </a:tc>
              </a:tr>
            </a:tbl>
          </a:graphicData>
        </a:graphic>
      </p:graphicFrame>
      <p:sp>
        <p:nvSpPr>
          <p:cNvPr id="24" name="Google Shape;620;p57"/>
          <p:cNvSpPr txBox="1">
            <a:spLocks/>
          </p:cNvSpPr>
          <p:nvPr/>
        </p:nvSpPr>
        <p:spPr>
          <a:xfrm>
            <a:off x="3257630" y="825928"/>
            <a:ext cx="1465267" cy="4173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p:sp>
        <p:nvSpPr>
          <p:cNvPr id="25" name="Google Shape;620;p57"/>
          <p:cNvSpPr txBox="1">
            <a:spLocks/>
          </p:cNvSpPr>
          <p:nvPr/>
        </p:nvSpPr>
        <p:spPr>
          <a:xfrm>
            <a:off x="6409678" y="2398755"/>
            <a:ext cx="2442839" cy="1232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Random choose to remove</a:t>
            </a:r>
            <a:endParaRPr lang="en-US" dirty="0"/>
          </a:p>
        </p:txBody>
      </p:sp>
      <p:cxnSp>
        <p:nvCxnSpPr>
          <p:cNvPr id="6" name="Straight Arrow Connector 5"/>
          <p:cNvCxnSpPr>
            <a:stCxn id="4" idx="3"/>
            <a:endCxn id="25" idx="1"/>
          </p:cNvCxnSpPr>
          <p:nvPr/>
        </p:nvCxnSpPr>
        <p:spPr>
          <a:xfrm>
            <a:off x="5370965" y="3008637"/>
            <a:ext cx="1038713" cy="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4935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2303588" y="2623695"/>
            <a:ext cx="607693"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chemeClr val="dk1"/>
              </a:buClr>
              <a:buSzPts val="1400"/>
              <a:buFont typeface="Golos Text"/>
              <a:buNone/>
              <a:defRPr>
                <a:solidFill>
                  <a:schemeClr val="dk1"/>
                </a:solidFill>
                <a:effectLst>
                  <a:outerShdw blurRad="38100" dist="38100" dir="2700000" algn="tl">
                    <a:srgbClr val="000000">
                      <a:alpha val="43137"/>
                    </a:srgbClr>
                  </a:outerShdw>
                </a:effectLst>
                <a:latin typeface="Golos Text"/>
                <a:ea typeface="Golos Text"/>
                <a:cs typeface="Golos Text"/>
              </a:defRPr>
            </a:lvl1pPr>
            <a:lvl2pPr marL="914400" indent="-317500">
              <a:lnSpc>
                <a:spcPct val="115000"/>
              </a:lnSpc>
              <a:buClr>
                <a:schemeClr val="dk1"/>
              </a:buClr>
              <a:buSzPts val="1400"/>
              <a:buFont typeface="Golos Text"/>
              <a:buChar char="○"/>
              <a:defRPr>
                <a:solidFill>
                  <a:schemeClr val="dk1"/>
                </a:solidFill>
                <a:latin typeface="Golos Text"/>
                <a:ea typeface="Golos Text"/>
                <a:cs typeface="Golos Text"/>
              </a:defRPr>
            </a:lvl2pPr>
            <a:lvl3pPr marL="1371600" indent="-317500">
              <a:lnSpc>
                <a:spcPct val="115000"/>
              </a:lnSpc>
              <a:buClr>
                <a:schemeClr val="dk1"/>
              </a:buClr>
              <a:buSzPts val="1400"/>
              <a:buFont typeface="Golos Text"/>
              <a:buChar char="■"/>
              <a:defRPr>
                <a:solidFill>
                  <a:schemeClr val="dk1"/>
                </a:solidFill>
                <a:latin typeface="Golos Text"/>
                <a:ea typeface="Golos Text"/>
                <a:cs typeface="Golos Text"/>
              </a:defRPr>
            </a:lvl3pPr>
            <a:lvl4pPr marL="1828800" indent="-317500">
              <a:lnSpc>
                <a:spcPct val="115000"/>
              </a:lnSpc>
              <a:buClr>
                <a:schemeClr val="dk1"/>
              </a:buClr>
              <a:buSzPts val="1400"/>
              <a:buFont typeface="Golos Text"/>
              <a:buChar char="●"/>
              <a:defRPr>
                <a:solidFill>
                  <a:schemeClr val="dk1"/>
                </a:solidFill>
                <a:latin typeface="Golos Text"/>
                <a:ea typeface="Golos Text"/>
                <a:cs typeface="Golos Text"/>
              </a:defRPr>
            </a:lvl4pPr>
            <a:lvl5pPr marL="2286000" indent="-317500">
              <a:lnSpc>
                <a:spcPct val="115000"/>
              </a:lnSpc>
              <a:buClr>
                <a:schemeClr val="dk1"/>
              </a:buClr>
              <a:buSzPts val="1400"/>
              <a:buFont typeface="Golos Text"/>
              <a:buChar char="○"/>
              <a:defRPr>
                <a:solidFill>
                  <a:schemeClr val="dk1"/>
                </a:solidFill>
                <a:latin typeface="Golos Text"/>
                <a:ea typeface="Golos Text"/>
                <a:cs typeface="Golos Text"/>
              </a:defRPr>
            </a:lvl5pPr>
            <a:lvl6pPr marL="2743200" indent="-317500">
              <a:lnSpc>
                <a:spcPct val="115000"/>
              </a:lnSpc>
              <a:buClr>
                <a:schemeClr val="dk1"/>
              </a:buClr>
              <a:buSzPts val="1400"/>
              <a:buFont typeface="Golos Text"/>
              <a:buChar char="■"/>
              <a:defRPr>
                <a:solidFill>
                  <a:schemeClr val="dk1"/>
                </a:solidFill>
                <a:latin typeface="Golos Text"/>
                <a:ea typeface="Golos Text"/>
                <a:cs typeface="Golos Text"/>
              </a:defRPr>
            </a:lvl6pPr>
            <a:lvl7pPr marL="3200400" indent="-317500">
              <a:lnSpc>
                <a:spcPct val="115000"/>
              </a:lnSpc>
              <a:buClr>
                <a:schemeClr val="dk1"/>
              </a:buClr>
              <a:buSzPts val="1400"/>
              <a:buFont typeface="Golos Text"/>
              <a:buChar char="●"/>
              <a:defRPr>
                <a:solidFill>
                  <a:schemeClr val="dk1"/>
                </a:solidFill>
                <a:latin typeface="Golos Text"/>
                <a:ea typeface="Golos Text"/>
                <a:cs typeface="Golos Text"/>
              </a:defRPr>
            </a:lvl7pPr>
            <a:lvl8pPr marL="3657600" indent="-317500">
              <a:lnSpc>
                <a:spcPct val="115000"/>
              </a:lnSpc>
              <a:buClr>
                <a:schemeClr val="dk1"/>
              </a:buClr>
              <a:buSzPts val="1400"/>
              <a:buFont typeface="Golos Text"/>
              <a:buChar char="○"/>
              <a:defRPr>
                <a:solidFill>
                  <a:schemeClr val="dk1"/>
                </a:solidFill>
                <a:latin typeface="Golos Text"/>
                <a:ea typeface="Golos Text"/>
                <a:cs typeface="Golos Text"/>
              </a:defRPr>
            </a:lvl8pPr>
            <a:lvl9pPr marL="4114800" indent="-317500">
              <a:lnSpc>
                <a:spcPct val="115000"/>
              </a:lnSpc>
              <a:buClr>
                <a:schemeClr val="dk1"/>
              </a:buClr>
              <a:buSzPts val="1400"/>
              <a:buFont typeface="Golos Text"/>
              <a:buChar char="■"/>
              <a:defRPr>
                <a:solidFill>
                  <a:schemeClr val="dk1"/>
                </a:solidFill>
                <a:latin typeface="Golos Text"/>
                <a:ea typeface="Golos Text"/>
                <a:cs typeface="Golos Text"/>
              </a:defRPr>
            </a:lvl9pPr>
          </a:lstStyle>
          <a:p>
            <a:r>
              <a:rPr lang="en-US" dirty="0" err="1"/>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10/144</a:t>
            </a:r>
            <a:endParaRPr lang="en-US" dirty="0"/>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36/144</a:t>
            </a:r>
            <a:endParaRPr lang="en-US" dirty="0"/>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36/144</a:t>
            </a:r>
            <a:endParaRPr lang="en-US" dirty="0"/>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12/144</a:t>
            </a:r>
            <a:endParaRPr lang="en-US" dirty="0"/>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4/144</a:t>
            </a:r>
            <a:endParaRPr lang="en-US" dirty="0"/>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12/144</a:t>
            </a:r>
            <a:endParaRPr lang="en-US" dirty="0"/>
          </a:p>
        </p:txBody>
      </p:sp>
      <p:sp>
        <p:nvSpPr>
          <p:cNvPr id="61" name="Google Shape;620;p57"/>
          <p:cNvSpPr txBox="1">
            <a:spLocks/>
          </p:cNvSpPr>
          <p:nvPr/>
        </p:nvSpPr>
        <p:spPr>
          <a:xfrm>
            <a:off x="3030591" y="2623695"/>
            <a:ext cx="967665"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chemeClr val="dk1"/>
              </a:buClr>
              <a:buSzPts val="1400"/>
              <a:buFont typeface="Golos Text"/>
              <a:buNone/>
              <a:defRPr>
                <a:solidFill>
                  <a:schemeClr val="dk1"/>
                </a:solidFill>
                <a:latin typeface="Golos Text"/>
                <a:ea typeface="Golos Text"/>
                <a:cs typeface="Golos Text"/>
              </a:defRPr>
            </a:lvl1pPr>
            <a:lvl2pPr marL="914400" indent="-317500">
              <a:lnSpc>
                <a:spcPct val="115000"/>
              </a:lnSpc>
              <a:buClr>
                <a:schemeClr val="dk1"/>
              </a:buClr>
              <a:buSzPts val="1400"/>
              <a:buFont typeface="Golos Text"/>
              <a:buChar char="○"/>
              <a:defRPr>
                <a:solidFill>
                  <a:schemeClr val="dk1"/>
                </a:solidFill>
                <a:latin typeface="Golos Text"/>
                <a:ea typeface="Golos Text"/>
                <a:cs typeface="Golos Text"/>
              </a:defRPr>
            </a:lvl2pPr>
            <a:lvl3pPr marL="1371600" indent="-317500">
              <a:lnSpc>
                <a:spcPct val="115000"/>
              </a:lnSpc>
              <a:buClr>
                <a:schemeClr val="dk1"/>
              </a:buClr>
              <a:buSzPts val="1400"/>
              <a:buFont typeface="Golos Text"/>
              <a:buChar char="■"/>
              <a:defRPr>
                <a:solidFill>
                  <a:schemeClr val="dk1"/>
                </a:solidFill>
                <a:latin typeface="Golos Text"/>
                <a:ea typeface="Golos Text"/>
                <a:cs typeface="Golos Text"/>
              </a:defRPr>
            </a:lvl3pPr>
            <a:lvl4pPr marL="1828800" indent="-317500">
              <a:lnSpc>
                <a:spcPct val="115000"/>
              </a:lnSpc>
              <a:buClr>
                <a:schemeClr val="dk1"/>
              </a:buClr>
              <a:buSzPts val="1400"/>
              <a:buFont typeface="Golos Text"/>
              <a:buChar char="●"/>
              <a:defRPr>
                <a:solidFill>
                  <a:schemeClr val="dk1"/>
                </a:solidFill>
                <a:latin typeface="Golos Text"/>
                <a:ea typeface="Golos Text"/>
                <a:cs typeface="Golos Text"/>
              </a:defRPr>
            </a:lvl4pPr>
            <a:lvl5pPr marL="2286000" indent="-317500">
              <a:lnSpc>
                <a:spcPct val="115000"/>
              </a:lnSpc>
              <a:buClr>
                <a:schemeClr val="dk1"/>
              </a:buClr>
              <a:buSzPts val="1400"/>
              <a:buFont typeface="Golos Text"/>
              <a:buChar char="○"/>
              <a:defRPr>
                <a:solidFill>
                  <a:schemeClr val="dk1"/>
                </a:solidFill>
                <a:latin typeface="Golos Text"/>
                <a:ea typeface="Golos Text"/>
                <a:cs typeface="Golos Text"/>
              </a:defRPr>
            </a:lvl5pPr>
            <a:lvl6pPr marL="2743200" indent="-317500">
              <a:lnSpc>
                <a:spcPct val="115000"/>
              </a:lnSpc>
              <a:buClr>
                <a:schemeClr val="dk1"/>
              </a:buClr>
              <a:buSzPts val="1400"/>
              <a:buFont typeface="Golos Text"/>
              <a:buChar char="■"/>
              <a:defRPr>
                <a:solidFill>
                  <a:schemeClr val="dk1"/>
                </a:solidFill>
                <a:latin typeface="Golos Text"/>
                <a:ea typeface="Golos Text"/>
                <a:cs typeface="Golos Text"/>
              </a:defRPr>
            </a:lvl6pPr>
            <a:lvl7pPr marL="3200400" indent="-317500">
              <a:lnSpc>
                <a:spcPct val="115000"/>
              </a:lnSpc>
              <a:buClr>
                <a:schemeClr val="dk1"/>
              </a:buClr>
              <a:buSzPts val="1400"/>
              <a:buFont typeface="Golos Text"/>
              <a:buChar char="●"/>
              <a:defRPr>
                <a:solidFill>
                  <a:schemeClr val="dk1"/>
                </a:solidFill>
                <a:latin typeface="Golos Text"/>
                <a:ea typeface="Golos Text"/>
                <a:cs typeface="Golos Text"/>
              </a:defRPr>
            </a:lvl7pPr>
            <a:lvl8pPr marL="3657600" indent="-317500">
              <a:lnSpc>
                <a:spcPct val="115000"/>
              </a:lnSpc>
              <a:buClr>
                <a:schemeClr val="dk1"/>
              </a:buClr>
              <a:buSzPts val="1400"/>
              <a:buFont typeface="Golos Text"/>
              <a:buChar char="○"/>
              <a:defRPr>
                <a:solidFill>
                  <a:schemeClr val="dk1"/>
                </a:solidFill>
                <a:latin typeface="Golos Text"/>
                <a:ea typeface="Golos Text"/>
                <a:cs typeface="Golos Text"/>
              </a:defRPr>
            </a:lvl8pPr>
            <a:lvl9pPr marL="4114800" indent="-317500">
              <a:lnSpc>
                <a:spcPct val="115000"/>
              </a:lnSpc>
              <a:buClr>
                <a:schemeClr val="dk1"/>
              </a:buClr>
              <a:buSzPts val="1400"/>
              <a:buFont typeface="Golos Text"/>
              <a:buChar char="■"/>
              <a:defRPr>
                <a:solidFill>
                  <a:schemeClr val="dk1"/>
                </a:solidFill>
                <a:latin typeface="Golos Text"/>
                <a:ea typeface="Golos Text"/>
                <a:cs typeface="Golos Text"/>
              </a:defRPr>
            </a:lvl9pPr>
          </a:lstStyle>
          <a:p>
            <a:r>
              <a:rPr lang="en-US" dirty="0">
                <a:effectLst>
                  <a:outerShdw blurRad="38100" dist="38100" dir="2700000" algn="tl">
                    <a:srgbClr val="000000">
                      <a:alpha val="43137"/>
                    </a:srgbClr>
                  </a:outerShdw>
                </a:effectLst>
              </a:rPr>
              <a:t>10/144</a:t>
            </a:r>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4/144</a:t>
            </a:r>
            <a:endParaRPr lang="en-US" dirty="0"/>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Possible splits for “hug”</a:t>
            </a:r>
            <a:endParaRPr lang="en-US" dirty="0"/>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3540798081"/>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144</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b="0" i="1" smtClean="0">
                                    <a:latin typeface="Cambria Math"/>
                                    <a:ea typeface="Cambria Math"/>
                                  </a:rPr>
                                  <m:t>=4.34</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tr>
                  <a:tr h="655984">
                    <a:tc>
                      <a:txBody>
                        <a:bodyPr/>
                        <a:lstStyle/>
                        <a:p>
                          <a:pPr algn="ctr"/>
                          <a:endParaRPr lang="en-US" dirty="0"/>
                        </a:p>
                      </a:txBody>
                      <a:tcPr anchor="ctr">
                        <a:no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0</m:t>
                                </m:r>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b="0" i="1" smtClean="0">
                                    <a:latin typeface="Cambria Math"/>
                                    <a:ea typeface="Cambria Math"/>
                                  </a:rPr>
                                  <m:t>=0</m:t>
                                </m:r>
                              </m:oMath>
                            </m:oMathPara>
                          </a14:m>
                          <a:endParaRPr lang="en-US" dirty="0"/>
                        </a:p>
                      </a:txBody>
                      <a:tcPr anchor="ctr">
                        <a:noFill/>
                      </a:tcPr>
                    </a:tc>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144</m:t>
                                    </m:r>
                                  </m:den>
                                </m:f>
                                <m:r>
                                  <a:rPr lang="en-US" i="1" smtClean="0">
                                    <a:latin typeface="Cambria Math"/>
                                    <a:ea typeface="Cambria Math"/>
                                  </a:rPr>
                                  <m:t>×</m:t>
                                </m:r>
                                <m:r>
                                  <a:rPr lang="en-US" b="0" i="1" smtClean="0">
                                    <a:latin typeface="Cambria Math"/>
                                    <a:ea typeface="Cambria Math"/>
                                  </a:rPr>
                                  <m:t>0=0</m:t>
                                </m:r>
                              </m:oMath>
                            </m:oMathPara>
                          </a14:m>
                          <a:endParaRPr lang="en-US" dirty="0"/>
                        </a:p>
                      </a:txBody>
                      <a:tcPr anchor="ctr"/>
                    </a:tc>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3540798081"/>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no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Tree>
    <p:extLst>
      <p:ext uri="{BB962C8B-B14F-4D97-AF65-F5344CB8AC3E}">
        <p14:creationId xmlns:p14="http://schemas.microsoft.com/office/powerpoint/2010/main" val="20532181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4.34e-03</a:t>
            </a:r>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2.08e-02</a:t>
            </a:r>
            <a:endParaRPr lang="en-US" dirty="0"/>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8.68e-03</a:t>
            </a:r>
            <a:endParaRPr lang="en-US" dirty="0"/>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6.94e-03</a:t>
            </a:r>
            <a:endParaRPr lang="en-US" dirty="0"/>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8.68e-03</a:t>
            </a:r>
            <a:endParaRPr lang="en-US" dirty="0"/>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=168.20</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362378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21" name="Google Shape;620;p57"/>
          <p:cNvSpPr txBox="1">
            <a:spLocks/>
          </p:cNvSpPr>
          <p:nvPr/>
        </p:nvSpPr>
        <p:spPr>
          <a:xfrm>
            <a:off x="2223691" y="169920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22" name="Google Shape;620;p57"/>
          <p:cNvSpPr txBox="1">
            <a:spLocks/>
          </p:cNvSpPr>
          <p:nvPr/>
        </p:nvSpPr>
        <p:spPr>
          <a:xfrm>
            <a:off x="2223690" y="213671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23" name="Google Shape;620;p57"/>
          <p:cNvSpPr txBox="1">
            <a:spLocks/>
          </p:cNvSpPr>
          <p:nvPr/>
        </p:nvSpPr>
        <p:spPr>
          <a:xfrm>
            <a:off x="2223688" y="258007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24" name="Google Shape;620;p57"/>
          <p:cNvSpPr txBox="1">
            <a:spLocks/>
          </p:cNvSpPr>
          <p:nvPr/>
        </p:nvSpPr>
        <p:spPr>
          <a:xfrm>
            <a:off x="1572576" y="1235539"/>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25" name="Google Shape;620;p57"/>
          <p:cNvSpPr txBox="1">
            <a:spLocks/>
          </p:cNvSpPr>
          <p:nvPr/>
        </p:nvSpPr>
        <p:spPr>
          <a:xfrm>
            <a:off x="2223691" y="30067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26" name="Google Shape;620;p57"/>
          <p:cNvSpPr txBox="1">
            <a:spLocks/>
          </p:cNvSpPr>
          <p:nvPr/>
        </p:nvSpPr>
        <p:spPr>
          <a:xfrm>
            <a:off x="2223691" y="345060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27" name="Google Shape;620;p57"/>
          <p:cNvSpPr txBox="1">
            <a:spLocks/>
          </p:cNvSpPr>
          <p:nvPr/>
        </p:nvSpPr>
        <p:spPr>
          <a:xfrm>
            <a:off x="1335740" y="169618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28" name="Google Shape;620;p57"/>
          <p:cNvSpPr txBox="1">
            <a:spLocks/>
          </p:cNvSpPr>
          <p:nvPr/>
        </p:nvSpPr>
        <p:spPr>
          <a:xfrm>
            <a:off x="1335739" y="213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29" name="Google Shape;620;p57"/>
          <p:cNvSpPr txBox="1">
            <a:spLocks/>
          </p:cNvSpPr>
          <p:nvPr/>
        </p:nvSpPr>
        <p:spPr>
          <a:xfrm>
            <a:off x="1335737" y="257706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30" name="Google Shape;620;p57"/>
          <p:cNvSpPr txBox="1">
            <a:spLocks/>
          </p:cNvSpPr>
          <p:nvPr/>
        </p:nvSpPr>
        <p:spPr>
          <a:xfrm>
            <a:off x="1335740" y="30037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36" name="Google Shape;620;p57"/>
          <p:cNvSpPr txBox="1">
            <a:spLocks/>
          </p:cNvSpPr>
          <p:nvPr/>
        </p:nvSpPr>
        <p:spPr>
          <a:xfrm>
            <a:off x="1335740" y="344758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40" name="Google Shape;620;p57"/>
          <p:cNvSpPr txBox="1">
            <a:spLocks/>
          </p:cNvSpPr>
          <p:nvPr/>
        </p:nvSpPr>
        <p:spPr>
          <a:xfrm>
            <a:off x="1335736" y="390004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41" name="Google Shape;620;p57"/>
          <p:cNvSpPr txBox="1">
            <a:spLocks/>
          </p:cNvSpPr>
          <p:nvPr/>
        </p:nvSpPr>
        <p:spPr>
          <a:xfrm>
            <a:off x="2223687" y="390004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4" name="Google Shape;620;p57"/>
          <p:cNvSpPr txBox="1">
            <a:spLocks/>
          </p:cNvSpPr>
          <p:nvPr/>
        </p:nvSpPr>
        <p:spPr>
          <a:xfrm>
            <a:off x="1335735" y="433505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cxnSp>
        <p:nvCxnSpPr>
          <p:cNvPr id="3" name="Straight Arrow Connector 2"/>
          <p:cNvCxnSpPr/>
          <p:nvPr/>
        </p:nvCxnSpPr>
        <p:spPr>
          <a:xfrm flipH="1" flipV="1">
            <a:off x="4004626" y="1151842"/>
            <a:ext cx="0" cy="3657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56" name="Google Shape;620;p57"/>
          <p:cNvSpPr txBox="1">
            <a:spLocks/>
          </p:cNvSpPr>
          <p:nvPr/>
        </p:nvSpPr>
        <p:spPr>
          <a:xfrm>
            <a:off x="3567095" y="601395"/>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p:sp>
        <p:nvSpPr>
          <p:cNvPr id="57" name="Google Shape;620;p57"/>
          <p:cNvSpPr txBox="1">
            <a:spLocks/>
          </p:cNvSpPr>
          <p:nvPr/>
        </p:nvSpPr>
        <p:spPr>
          <a:xfrm>
            <a:off x="4017765" y="4112184"/>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8" name="Google Shape;620;p57"/>
          <p:cNvSpPr txBox="1">
            <a:spLocks/>
          </p:cNvSpPr>
          <p:nvPr/>
        </p:nvSpPr>
        <p:spPr>
          <a:xfrm>
            <a:off x="4017764" y="3468236"/>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59" name="Google Shape;620;p57"/>
          <p:cNvSpPr txBox="1">
            <a:spLocks/>
          </p:cNvSpPr>
          <p:nvPr/>
        </p:nvSpPr>
        <p:spPr>
          <a:xfrm>
            <a:off x="4625458" y="3468789"/>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60" name="Google Shape;620;p57"/>
          <p:cNvSpPr txBox="1">
            <a:spLocks/>
          </p:cNvSpPr>
          <p:nvPr/>
        </p:nvSpPr>
        <p:spPr>
          <a:xfrm>
            <a:off x="3997406" y="1629166"/>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61" name="Google Shape;620;p57"/>
          <p:cNvSpPr txBox="1">
            <a:spLocks/>
          </p:cNvSpPr>
          <p:nvPr/>
        </p:nvSpPr>
        <p:spPr>
          <a:xfrm>
            <a:off x="5832629" y="1133512"/>
            <a:ext cx="2485748" cy="35338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Should remove </a:t>
            </a:r>
            <a:r>
              <a:rPr lang="en-US" dirty="0" err="1" smtClean="0">
                <a:solidFill>
                  <a:schemeClr val="accent1"/>
                </a:solidFill>
              </a:rPr>
              <a:t>bu</a:t>
            </a:r>
            <a:r>
              <a:rPr lang="en-US" dirty="0" smtClean="0">
                <a:solidFill>
                  <a:schemeClr val="accent1"/>
                </a:solidFill>
              </a:rPr>
              <a:t> </a:t>
            </a:r>
            <a:r>
              <a:rPr lang="en-US" dirty="0" smtClean="0"/>
              <a:t>first then to </a:t>
            </a:r>
            <a:r>
              <a:rPr lang="en-US" dirty="0" err="1" smtClean="0">
                <a:solidFill>
                  <a:schemeClr val="accent1"/>
                </a:solidFill>
              </a:rPr>
              <a:t>lu</a:t>
            </a:r>
            <a:r>
              <a:rPr lang="en-US" dirty="0" smtClean="0">
                <a:solidFill>
                  <a:schemeClr val="accent1"/>
                </a:solidFill>
              </a:rPr>
              <a:t> du</a:t>
            </a:r>
            <a:r>
              <a:rPr lang="en-US" dirty="0" smtClean="0"/>
              <a:t> and so on</a:t>
            </a:r>
            <a:endParaRPr lang="en-US" dirty="0"/>
          </a:p>
        </p:txBody>
      </p:sp>
    </p:spTree>
    <p:extLst>
      <p:ext uri="{BB962C8B-B14F-4D97-AF65-F5344CB8AC3E}">
        <p14:creationId xmlns:p14="http://schemas.microsoft.com/office/powerpoint/2010/main" val="21328943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16" name="Google Shape;216;p22"/>
          <p:cNvSpPr txBox="1">
            <a:spLocks noGrp="1"/>
          </p:cNvSpPr>
          <p:nvPr>
            <p:ph type="body" idx="4294967295"/>
          </p:nvPr>
        </p:nvSpPr>
        <p:spPr>
          <a:xfrm>
            <a:off x="813175" y="991900"/>
            <a:ext cx="7949100" cy="7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 is the idea of splitting raw text into words, by splitting on the spaces or other specify rules like punctuation.</a:t>
            </a:r>
            <a:endParaRPr/>
          </a:p>
        </p:txBody>
      </p:sp>
      <p:graphicFrame>
        <p:nvGraphicFramePr>
          <p:cNvPr id="217" name="Google Shape;217;p22"/>
          <p:cNvGraphicFramePr/>
          <p:nvPr/>
        </p:nvGraphicFramePr>
        <p:xfrm>
          <a:off x="952500" y="2320775"/>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xmlns="" val="20000"/>
                    </a:ext>
                  </a:extLst>
                </a:gridCol>
                <a:gridCol w="2413000">
                  <a:extLst>
                    <a:ext uri="{9D8B030D-6E8A-4147-A177-3AD203B41FA5}">
                      <a16:colId xmlns:a16="http://schemas.microsoft.com/office/drawing/2014/main" xmlns="" val="20001"/>
                    </a:ext>
                  </a:extLst>
                </a:gridCol>
                <a:gridCol w="2413000">
                  <a:extLst>
                    <a:ext uri="{9D8B030D-6E8A-4147-A177-3AD203B41FA5}">
                      <a16:colId xmlns:a16="http://schemas.microsoft.com/office/drawing/2014/main" xmlns=""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218" name="Google Shape;218;p22"/>
          <p:cNvGraphicFramePr/>
          <p:nvPr/>
        </p:nvGraphicFramePr>
        <p:xfrm>
          <a:off x="952500" y="3458625"/>
          <a:ext cx="7239000" cy="396210"/>
        </p:xfrm>
        <a:graphic>
          <a:graphicData uri="http://schemas.openxmlformats.org/drawingml/2006/table">
            <a:tbl>
              <a:tblPr>
                <a:noFill/>
                <a:tableStyleId>{7D9A748A-5EDF-47A2-A65E-5F4390420DF3}</a:tableStyleId>
              </a:tblPr>
              <a:tblGrid>
                <a:gridCol w="1447800">
                  <a:extLst>
                    <a:ext uri="{9D8B030D-6E8A-4147-A177-3AD203B41FA5}">
                      <a16:colId xmlns:a16="http://schemas.microsoft.com/office/drawing/2014/main" xmlns="" val="20000"/>
                    </a:ext>
                  </a:extLst>
                </a:gridCol>
                <a:gridCol w="1447800">
                  <a:extLst>
                    <a:ext uri="{9D8B030D-6E8A-4147-A177-3AD203B41FA5}">
                      <a16:colId xmlns:a16="http://schemas.microsoft.com/office/drawing/2014/main" xmlns="" val="20001"/>
                    </a:ext>
                  </a:extLst>
                </a:gridCol>
                <a:gridCol w="1447800">
                  <a:extLst>
                    <a:ext uri="{9D8B030D-6E8A-4147-A177-3AD203B41FA5}">
                      <a16:colId xmlns:a16="http://schemas.microsoft.com/office/drawing/2014/main" xmlns="" val="20002"/>
                    </a:ext>
                  </a:extLst>
                </a:gridCol>
                <a:gridCol w="1447800">
                  <a:extLst>
                    <a:ext uri="{9D8B030D-6E8A-4147-A177-3AD203B41FA5}">
                      <a16:colId xmlns:a16="http://schemas.microsoft.com/office/drawing/2014/main" xmlns="" val="20003"/>
                    </a:ext>
                  </a:extLst>
                </a:gridCol>
                <a:gridCol w="1447800">
                  <a:extLst>
                    <a:ext uri="{9D8B030D-6E8A-4147-A177-3AD203B41FA5}">
                      <a16:colId xmlns:a16="http://schemas.microsoft.com/office/drawing/2014/main" xmlns="" val="20004"/>
                    </a:ext>
                  </a:extLst>
                </a:gridCol>
              </a:tblGrid>
              <a:tr h="381000">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Word Embedding</a:t>
            </a:r>
            <a:endParaRPr/>
          </a:p>
        </p:txBody>
      </p:sp>
      <p:sp>
        <p:nvSpPr>
          <p:cNvPr id="613" name="Google Shape;613;p5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614" name="Google Shape;614;p5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615" name="Google Shape;615;p5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7"/>
          <p:cNvSpPr txBox="1">
            <a:spLocks noGrp="1"/>
          </p:cNvSpPr>
          <p:nvPr>
            <p:ph type="body" idx="4294967295"/>
          </p:nvPr>
        </p:nvSpPr>
        <p:spPr>
          <a:xfrm>
            <a:off x="660775" y="839500"/>
            <a:ext cx="7949100" cy="9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Word Embeddings</a:t>
            </a:r>
            <a:r>
              <a:rPr lang="en" dirty="0"/>
              <a:t> are a method to translate a string of text into an </a:t>
            </a:r>
            <a:r>
              <a:rPr lang="en" b="1" dirty="0"/>
              <a:t>N-dimensional vector of real numbers</a:t>
            </a:r>
            <a:r>
              <a:rPr lang="en" dirty="0"/>
              <a:t>. Words appearing within similar context possess similar meaning.</a:t>
            </a:r>
            <a:endParaRPr dirty="0"/>
          </a:p>
          <a:p>
            <a:pPr marL="0" lvl="0" indent="0" algn="l" rtl="0">
              <a:spcBef>
                <a:spcPts val="0"/>
              </a:spcBef>
              <a:spcAft>
                <a:spcPts val="0"/>
              </a:spcAft>
              <a:buNone/>
            </a:pPr>
            <a:r>
              <a:rPr lang="en" dirty="0"/>
              <a:t>Why need to translate a string of text into a </a:t>
            </a:r>
            <a:r>
              <a:rPr lang="en" b="1" dirty="0"/>
              <a:t>N-dimensional vector of real numbers </a:t>
            </a:r>
            <a:r>
              <a:rPr lang="en" dirty="0"/>
              <a:t>?</a:t>
            </a:r>
            <a:endParaRPr dirty="0"/>
          </a:p>
        </p:txBody>
      </p:sp>
      <p:sp>
        <p:nvSpPr>
          <p:cNvPr id="621" name="Google Shape;621;p5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What is Word Embedding</a:t>
            </a:r>
            <a:endParaRPr sz="3000"/>
          </a:p>
        </p:txBody>
      </p:sp>
      <p:grpSp>
        <p:nvGrpSpPr>
          <p:cNvPr id="622" name="Google Shape;622;p57"/>
          <p:cNvGrpSpPr/>
          <p:nvPr/>
        </p:nvGrpSpPr>
        <p:grpSpPr>
          <a:xfrm>
            <a:off x="2496133" y="1950014"/>
            <a:ext cx="3838648" cy="2487563"/>
            <a:chOff x="4735653" y="1876213"/>
            <a:chExt cx="3955331" cy="2704754"/>
          </a:xfrm>
        </p:grpSpPr>
        <p:grpSp>
          <p:nvGrpSpPr>
            <p:cNvPr id="623" name="Google Shape;623;p57"/>
            <p:cNvGrpSpPr/>
            <p:nvPr/>
          </p:nvGrpSpPr>
          <p:grpSpPr>
            <a:xfrm>
              <a:off x="6544952" y="2458732"/>
              <a:ext cx="2146032" cy="2122234"/>
              <a:chOff x="5438823" y="2467832"/>
              <a:chExt cx="2863285" cy="2356729"/>
            </a:xfrm>
          </p:grpSpPr>
          <p:sp>
            <p:nvSpPr>
              <p:cNvPr id="624" name="Google Shape;624;p57"/>
              <p:cNvSpPr/>
              <p:nvPr/>
            </p:nvSpPr>
            <p:spPr>
              <a:xfrm flipH="1">
                <a:off x="7609406" y="4471822"/>
                <a:ext cx="618407" cy="352739"/>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7"/>
              <p:cNvSpPr/>
              <p:nvPr/>
            </p:nvSpPr>
            <p:spPr>
              <a:xfrm flipH="1">
                <a:off x="7547593" y="4256760"/>
                <a:ext cx="656396" cy="54229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7"/>
              <p:cNvSpPr/>
              <p:nvPr/>
            </p:nvSpPr>
            <p:spPr>
              <a:xfrm flipH="1">
                <a:off x="5703444" y="3190078"/>
                <a:ext cx="1252986" cy="719913"/>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7"/>
              <p:cNvSpPr/>
              <p:nvPr/>
            </p:nvSpPr>
            <p:spPr>
              <a:xfrm flipH="1">
                <a:off x="6637268" y="3068681"/>
                <a:ext cx="1543602" cy="15158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7"/>
              <p:cNvSpPr/>
              <p:nvPr/>
            </p:nvSpPr>
            <p:spPr>
              <a:xfrm flipH="1">
                <a:off x="6617405" y="3042307"/>
                <a:ext cx="1281857" cy="467732"/>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7"/>
              <p:cNvSpPr/>
              <p:nvPr/>
            </p:nvSpPr>
            <p:spPr>
              <a:xfrm flipH="1">
                <a:off x="6653549" y="3061572"/>
                <a:ext cx="1209515" cy="429147"/>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7"/>
              <p:cNvSpPr/>
              <p:nvPr/>
            </p:nvSpPr>
            <p:spPr>
              <a:xfrm flipH="1">
                <a:off x="6589781" y="2916570"/>
                <a:ext cx="1273446" cy="485803"/>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7"/>
              <p:cNvSpPr/>
              <p:nvPr/>
            </p:nvSpPr>
            <p:spPr>
              <a:xfrm flipH="1">
                <a:off x="6479885" y="2485740"/>
                <a:ext cx="1348392" cy="86307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7"/>
              <p:cNvSpPr/>
              <p:nvPr/>
            </p:nvSpPr>
            <p:spPr>
              <a:xfrm flipH="1">
                <a:off x="6713463" y="3581401"/>
                <a:ext cx="871522" cy="100308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7"/>
              <p:cNvSpPr/>
              <p:nvPr/>
            </p:nvSpPr>
            <p:spPr>
              <a:xfrm flipH="1">
                <a:off x="6812560" y="3568702"/>
                <a:ext cx="801297" cy="997599"/>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7"/>
              <p:cNvSpPr/>
              <p:nvPr/>
            </p:nvSpPr>
            <p:spPr>
              <a:xfrm flipH="1">
                <a:off x="5729493" y="3280650"/>
                <a:ext cx="186689" cy="141150"/>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7"/>
              <p:cNvSpPr/>
              <p:nvPr/>
            </p:nvSpPr>
            <p:spPr>
              <a:xfrm flipH="1">
                <a:off x="5650042" y="3164898"/>
                <a:ext cx="258054" cy="195797"/>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7"/>
              <p:cNvSpPr/>
              <p:nvPr/>
            </p:nvSpPr>
            <p:spPr>
              <a:xfrm flipH="1">
                <a:off x="5637940" y="3142160"/>
                <a:ext cx="255449" cy="140987"/>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7"/>
              <p:cNvSpPr/>
              <p:nvPr/>
            </p:nvSpPr>
            <p:spPr>
              <a:xfrm flipH="1">
                <a:off x="6655448" y="2790995"/>
                <a:ext cx="783225" cy="459374"/>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7"/>
              <p:cNvSpPr/>
              <p:nvPr/>
            </p:nvSpPr>
            <p:spPr>
              <a:xfrm flipH="1">
                <a:off x="6535837" y="2816880"/>
                <a:ext cx="783225" cy="459374"/>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7"/>
              <p:cNvSpPr/>
              <p:nvPr/>
            </p:nvSpPr>
            <p:spPr>
              <a:xfrm flipH="1">
                <a:off x="6558848" y="2836091"/>
                <a:ext cx="737204" cy="420899"/>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7"/>
              <p:cNvSpPr/>
              <p:nvPr/>
            </p:nvSpPr>
            <p:spPr>
              <a:xfrm flipH="1">
                <a:off x="6623809" y="3010290"/>
                <a:ext cx="111199" cy="193409"/>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7"/>
              <p:cNvSpPr/>
              <p:nvPr/>
            </p:nvSpPr>
            <p:spPr>
              <a:xfrm flipH="1">
                <a:off x="6933365" y="2941858"/>
                <a:ext cx="111308" cy="19335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7"/>
              <p:cNvSpPr/>
              <p:nvPr/>
            </p:nvSpPr>
            <p:spPr>
              <a:xfrm flipH="1">
                <a:off x="5438823" y="3142160"/>
                <a:ext cx="314006" cy="15184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7"/>
              <p:cNvSpPr/>
              <p:nvPr/>
            </p:nvSpPr>
            <p:spPr>
              <a:xfrm flipH="1">
                <a:off x="5543999" y="2995258"/>
                <a:ext cx="213770" cy="230094"/>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7"/>
              <p:cNvSpPr/>
              <p:nvPr/>
            </p:nvSpPr>
            <p:spPr>
              <a:xfrm flipH="1">
                <a:off x="6831717" y="2553520"/>
                <a:ext cx="417445" cy="240514"/>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7"/>
              <p:cNvSpPr/>
              <p:nvPr/>
            </p:nvSpPr>
            <p:spPr>
              <a:xfrm flipH="1">
                <a:off x="7214049" y="2602415"/>
                <a:ext cx="35113" cy="57524"/>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7"/>
              <p:cNvSpPr/>
              <p:nvPr/>
            </p:nvSpPr>
            <p:spPr>
              <a:xfrm flipH="1">
                <a:off x="7295997" y="2889979"/>
                <a:ext cx="109028" cy="1548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7"/>
              <p:cNvSpPr/>
              <p:nvPr/>
            </p:nvSpPr>
            <p:spPr>
              <a:xfrm flipH="1">
                <a:off x="7323620" y="2886180"/>
                <a:ext cx="86126" cy="152383"/>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7"/>
              <p:cNvSpPr/>
              <p:nvPr/>
            </p:nvSpPr>
            <p:spPr>
              <a:xfrm flipH="1">
                <a:off x="7251441" y="2467832"/>
                <a:ext cx="130574" cy="488625"/>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7"/>
              <p:cNvSpPr/>
              <p:nvPr/>
            </p:nvSpPr>
            <p:spPr>
              <a:xfrm flipH="1">
                <a:off x="5824303" y="3448771"/>
                <a:ext cx="109137" cy="70005"/>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7"/>
              <p:cNvSpPr/>
              <p:nvPr/>
            </p:nvSpPr>
            <p:spPr>
              <a:xfrm flipH="1">
                <a:off x="5932897" y="3623241"/>
                <a:ext cx="103384" cy="81944"/>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7"/>
              <p:cNvSpPr/>
              <p:nvPr/>
            </p:nvSpPr>
            <p:spPr>
              <a:xfrm flipH="1">
                <a:off x="6078070" y="3732427"/>
                <a:ext cx="93941" cy="96162"/>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7"/>
              <p:cNvSpPr/>
              <p:nvPr/>
            </p:nvSpPr>
            <p:spPr>
              <a:xfrm flipH="1">
                <a:off x="6273876" y="3788648"/>
                <a:ext cx="65287" cy="112768"/>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7"/>
              <p:cNvSpPr/>
              <p:nvPr/>
            </p:nvSpPr>
            <p:spPr>
              <a:xfrm flipH="1">
                <a:off x="6513586" y="3767267"/>
                <a:ext cx="57906" cy="130351"/>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7"/>
              <p:cNvSpPr/>
              <p:nvPr/>
            </p:nvSpPr>
            <p:spPr>
              <a:xfrm flipH="1">
                <a:off x="7583357" y="4330509"/>
                <a:ext cx="495811" cy="409231"/>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7"/>
              <p:cNvSpPr/>
              <p:nvPr/>
            </p:nvSpPr>
            <p:spPr>
              <a:xfrm flipH="1">
                <a:off x="5751690" y="2942510"/>
                <a:ext cx="152662" cy="266399"/>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7"/>
              <p:cNvSpPr/>
              <p:nvPr/>
            </p:nvSpPr>
            <p:spPr>
              <a:xfrm flipH="1">
                <a:off x="5654438" y="3155672"/>
                <a:ext cx="227228" cy="125412"/>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7"/>
              <p:cNvSpPr/>
              <p:nvPr/>
            </p:nvSpPr>
            <p:spPr>
              <a:xfrm flipH="1">
                <a:off x="5700567" y="3181178"/>
                <a:ext cx="130031" cy="74455"/>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7"/>
              <p:cNvSpPr/>
              <p:nvPr/>
            </p:nvSpPr>
            <p:spPr>
              <a:xfrm flipH="1">
                <a:off x="5715383" y="3198218"/>
                <a:ext cx="114618" cy="57415"/>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7"/>
              <p:cNvSpPr/>
              <p:nvPr/>
            </p:nvSpPr>
            <p:spPr>
              <a:xfrm flipH="1">
                <a:off x="5786151" y="3380340"/>
                <a:ext cx="962424" cy="529651"/>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7"/>
              <p:cNvSpPr/>
              <p:nvPr/>
            </p:nvSpPr>
            <p:spPr>
              <a:xfrm flipH="1">
                <a:off x="7643542" y="3236477"/>
                <a:ext cx="309882" cy="354475"/>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7"/>
              <p:cNvSpPr/>
              <p:nvPr/>
            </p:nvSpPr>
            <p:spPr>
              <a:xfrm flipH="1">
                <a:off x="7703565" y="3266107"/>
                <a:ext cx="271784" cy="283873"/>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7"/>
              <p:cNvSpPr/>
              <p:nvPr/>
            </p:nvSpPr>
            <p:spPr>
              <a:xfrm flipH="1">
                <a:off x="7819919" y="3327755"/>
                <a:ext cx="113044" cy="122862"/>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7"/>
              <p:cNvSpPr/>
              <p:nvPr/>
            </p:nvSpPr>
            <p:spPr>
              <a:xfrm flipH="1">
                <a:off x="7791102" y="3331607"/>
                <a:ext cx="116843" cy="13485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7"/>
              <p:cNvSpPr/>
              <p:nvPr/>
            </p:nvSpPr>
            <p:spPr>
              <a:xfrm flipH="1">
                <a:off x="7763370" y="3293837"/>
                <a:ext cx="538738" cy="843697"/>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7"/>
              <p:cNvSpPr/>
              <p:nvPr/>
            </p:nvSpPr>
            <p:spPr>
              <a:xfrm flipH="1">
                <a:off x="7895463" y="3967568"/>
                <a:ext cx="85964" cy="100341"/>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7"/>
              <p:cNvSpPr/>
              <p:nvPr/>
            </p:nvSpPr>
            <p:spPr>
              <a:xfrm flipH="1">
                <a:off x="8033689" y="3891540"/>
                <a:ext cx="74404" cy="107504"/>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7"/>
              <p:cNvSpPr/>
              <p:nvPr/>
            </p:nvSpPr>
            <p:spPr>
              <a:xfrm flipH="1">
                <a:off x="8138484" y="3789137"/>
                <a:ext cx="93507" cy="97899"/>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7"/>
              <p:cNvSpPr/>
              <p:nvPr/>
            </p:nvSpPr>
            <p:spPr>
              <a:xfrm flipH="1">
                <a:off x="8181575" y="3656616"/>
                <a:ext cx="115866" cy="39507"/>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7"/>
              <p:cNvSpPr/>
              <p:nvPr/>
            </p:nvSpPr>
            <p:spPr>
              <a:xfrm flipH="1">
                <a:off x="8153300" y="3482146"/>
                <a:ext cx="118906" cy="49112"/>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7"/>
              <p:cNvSpPr/>
              <p:nvPr/>
            </p:nvSpPr>
            <p:spPr>
              <a:xfrm flipH="1">
                <a:off x="8072546" y="3343872"/>
                <a:ext cx="99857" cy="89867"/>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7"/>
              <p:cNvSpPr/>
              <p:nvPr/>
            </p:nvSpPr>
            <p:spPr>
              <a:xfrm flipH="1">
                <a:off x="7976543" y="3294217"/>
                <a:ext cx="56278" cy="116838"/>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7"/>
              <p:cNvSpPr/>
              <p:nvPr/>
            </p:nvSpPr>
            <p:spPr>
              <a:xfrm flipH="1">
                <a:off x="7736452" y="3999912"/>
                <a:ext cx="152282" cy="183044"/>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7"/>
              <p:cNvSpPr/>
              <p:nvPr/>
            </p:nvSpPr>
            <p:spPr>
              <a:xfrm flipH="1">
                <a:off x="7548081" y="4230820"/>
                <a:ext cx="189945" cy="94534"/>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7"/>
              <p:cNvSpPr/>
              <p:nvPr/>
            </p:nvSpPr>
            <p:spPr>
              <a:xfrm flipH="1">
                <a:off x="7621834" y="4029379"/>
                <a:ext cx="213227" cy="241002"/>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7"/>
              <p:cNvSpPr/>
              <p:nvPr/>
            </p:nvSpPr>
            <p:spPr>
              <a:xfrm flipH="1">
                <a:off x="7594536" y="4046745"/>
                <a:ext cx="173121" cy="227272"/>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7"/>
              <p:cNvSpPr/>
              <p:nvPr/>
            </p:nvSpPr>
            <p:spPr>
              <a:xfrm flipH="1">
                <a:off x="7607670" y="4079414"/>
                <a:ext cx="118471" cy="170997"/>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7"/>
              <p:cNvSpPr/>
              <p:nvPr/>
            </p:nvSpPr>
            <p:spPr>
              <a:xfrm flipH="1">
                <a:off x="7630029" y="4079468"/>
                <a:ext cx="106098" cy="159601"/>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7"/>
              <p:cNvSpPr/>
              <p:nvPr/>
            </p:nvSpPr>
            <p:spPr>
              <a:xfrm flipH="1">
                <a:off x="7438836" y="4038876"/>
                <a:ext cx="242913" cy="163237"/>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7"/>
              <p:cNvSpPr/>
              <p:nvPr/>
            </p:nvSpPr>
            <p:spPr>
              <a:xfrm flipH="1">
                <a:off x="7494082" y="4112680"/>
                <a:ext cx="238679" cy="152383"/>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7"/>
              <p:cNvSpPr/>
              <p:nvPr/>
            </p:nvSpPr>
            <p:spPr>
              <a:xfrm flipH="1">
                <a:off x="7830285" y="3293892"/>
                <a:ext cx="471823" cy="81868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 name="Google Shape;681;p57"/>
            <p:cNvSpPr/>
            <p:nvPr/>
          </p:nvSpPr>
          <p:spPr>
            <a:xfrm>
              <a:off x="4735653" y="2458731"/>
              <a:ext cx="1729200" cy="16185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los Text"/>
                  <a:ea typeface="Golos Text"/>
                  <a:cs typeface="Golos Text"/>
                  <a:sym typeface="Golos Text"/>
                </a:rPr>
                <a:t>Today is so hot</a:t>
              </a:r>
              <a:endParaRPr b="1">
                <a:latin typeface="Golos Text"/>
                <a:ea typeface="Golos Text"/>
                <a:cs typeface="Golos Text"/>
                <a:sym typeface="Golos Text"/>
              </a:endParaRPr>
            </a:p>
          </p:txBody>
        </p:sp>
        <p:sp>
          <p:nvSpPr>
            <p:cNvPr id="682" name="Google Shape;682;p57"/>
            <p:cNvSpPr/>
            <p:nvPr/>
          </p:nvSpPr>
          <p:spPr>
            <a:xfrm>
              <a:off x="7686425" y="1876213"/>
              <a:ext cx="552300" cy="4671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a:t>
              </a:r>
              <a:endParaRPr>
                <a:latin typeface="Golos Text"/>
                <a:ea typeface="Golos Text"/>
                <a:cs typeface="Golos Text"/>
                <a:sym typeface="Golos Text"/>
              </a:endParaRPr>
            </a:p>
          </p:txBody>
        </p:sp>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58"/>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Similarity</a:t>
            </a:r>
            <a:endParaRPr/>
          </a:p>
        </p:txBody>
      </p:sp>
      <p:sp>
        <p:nvSpPr>
          <p:cNvPr id="689" name="Google Shape;689;p58"/>
          <p:cNvSpPr txBox="1">
            <a:spLocks noGrp="1"/>
          </p:cNvSpPr>
          <p:nvPr>
            <p:ph type="body" idx="1"/>
          </p:nvPr>
        </p:nvSpPr>
        <p:spPr>
          <a:xfrm>
            <a:off x="715100" y="1758150"/>
            <a:ext cx="4065300" cy="20832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en"/>
              <a:t>Define vector space whole similar word are close with each other</a:t>
            </a:r>
            <a:endParaRPr/>
          </a:p>
          <a:p>
            <a:pPr marL="0" lvl="0" indent="0" algn="l" rtl="0">
              <a:spcBef>
                <a:spcPts val="1500"/>
              </a:spcBef>
              <a:spcAft>
                <a:spcPts val="1500"/>
              </a:spcAft>
              <a:buNone/>
            </a:pPr>
            <a:r>
              <a:rPr lang="en"/>
              <a:t>king - man + women = queen</a:t>
            </a:r>
            <a:endParaRPr/>
          </a:p>
        </p:txBody>
      </p:sp>
      <p:pic>
        <p:nvPicPr>
          <p:cNvPr id="690" name="Google Shape;690;p58"/>
          <p:cNvPicPr preferRelativeResize="0"/>
          <p:nvPr/>
        </p:nvPicPr>
        <p:blipFill>
          <a:blip r:embed="rId3">
            <a:alphaModFix/>
          </a:blip>
          <a:stretch>
            <a:fillRect/>
          </a:stretch>
        </p:blipFill>
        <p:spPr>
          <a:xfrm>
            <a:off x="4941750" y="1193550"/>
            <a:ext cx="3763790" cy="3212400"/>
          </a:xfrm>
          <a:prstGeom prst="rect">
            <a:avLst/>
          </a:prstGeom>
          <a:noFill/>
          <a:ln>
            <a:noFill/>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9"/>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hot encoding</a:t>
            </a:r>
            <a:endParaRPr/>
          </a:p>
        </p:txBody>
      </p:sp>
      <p:sp>
        <p:nvSpPr>
          <p:cNvPr id="696" name="Google Shape;696;p59"/>
          <p:cNvSpPr txBox="1">
            <a:spLocks noGrp="1"/>
          </p:cNvSpPr>
          <p:nvPr>
            <p:ph type="body" idx="1"/>
          </p:nvPr>
        </p:nvSpPr>
        <p:spPr>
          <a:xfrm>
            <a:off x="760375" y="1233350"/>
            <a:ext cx="7405800" cy="3963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a:t>Example:Vocabulary V have v=|V|  is number of words in vocab</a:t>
            </a:r>
            <a:endParaRPr/>
          </a:p>
          <a:p>
            <a:pPr marL="0" marR="0" lvl="0" indent="0" algn="l" rtl="0">
              <a:lnSpc>
                <a:spcPct val="150000"/>
              </a:lnSpc>
              <a:spcBef>
                <a:spcPts val="0"/>
              </a:spcBef>
              <a:spcAft>
                <a:spcPts val="0"/>
              </a:spcAft>
              <a:buNone/>
            </a:pPr>
            <a:endParaRPr/>
          </a:p>
        </p:txBody>
      </p:sp>
      <p:pic>
        <p:nvPicPr>
          <p:cNvPr id="697" name="Google Shape;697;p59"/>
          <p:cNvPicPr preferRelativeResize="0"/>
          <p:nvPr/>
        </p:nvPicPr>
        <p:blipFill>
          <a:blip r:embed="rId3">
            <a:alphaModFix/>
          </a:blip>
          <a:stretch>
            <a:fillRect/>
          </a:stretch>
        </p:blipFill>
        <p:spPr>
          <a:xfrm>
            <a:off x="1598575" y="1709625"/>
            <a:ext cx="2657802" cy="3209050"/>
          </a:xfrm>
          <a:prstGeom prst="rect">
            <a:avLst/>
          </a:prstGeom>
          <a:noFill/>
          <a:ln>
            <a:noFill/>
          </a:ln>
        </p:spPr>
      </p:pic>
      <p:sp>
        <p:nvSpPr>
          <p:cNvPr id="698" name="Google Shape;698;p59"/>
          <p:cNvSpPr txBox="1">
            <a:spLocks noGrp="1"/>
          </p:cNvSpPr>
          <p:nvPr>
            <p:ph type="body" idx="1"/>
          </p:nvPr>
        </p:nvSpPr>
        <p:spPr>
          <a:xfrm>
            <a:off x="5201250" y="2444475"/>
            <a:ext cx="2408100" cy="1465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Issues:</a:t>
            </a:r>
            <a:endParaRPr/>
          </a:p>
          <a:p>
            <a:pPr marL="0" lvl="0" indent="0" algn="l" rtl="0">
              <a:lnSpc>
                <a:spcPct val="150000"/>
              </a:lnSpc>
              <a:spcBef>
                <a:spcPts val="0"/>
              </a:spcBef>
              <a:spcAft>
                <a:spcPts val="0"/>
              </a:spcAft>
              <a:buNone/>
            </a:pPr>
            <a:r>
              <a:rPr lang="en"/>
              <a:t>•Long sparse vector</a:t>
            </a:r>
            <a:endParaRPr/>
          </a:p>
          <a:p>
            <a:pPr marL="0" lvl="0" indent="0" algn="l" rtl="0">
              <a:lnSpc>
                <a:spcPct val="150000"/>
              </a:lnSpc>
              <a:spcBef>
                <a:spcPts val="0"/>
              </a:spcBef>
              <a:spcAft>
                <a:spcPts val="0"/>
              </a:spcAft>
              <a:buNone/>
            </a:pPr>
            <a:r>
              <a:rPr lang="en"/>
              <a:t>•No notion of similarity</a:t>
            </a:r>
            <a:endParaRPr/>
          </a:p>
          <a:p>
            <a:pPr marL="0" lvl="0" indent="0" algn="l" rtl="0">
              <a:lnSpc>
                <a:spcPct val="150000"/>
              </a:lnSpc>
              <a:spcBef>
                <a:spcPts val="0"/>
              </a:spcBef>
              <a:spcAft>
                <a:spcPts val="0"/>
              </a:spcAft>
              <a:buNone/>
            </a:pPr>
            <a:r>
              <a:rPr lang="en"/>
              <a:t>•No notion of meaning</a:t>
            </a:r>
            <a:endParaRPr>
              <a:solidFill>
                <a:srgbClr val="3C3C3B"/>
              </a:solidFill>
              <a:latin typeface="Arial"/>
              <a:ea typeface="Arial"/>
              <a:cs typeface="Arial"/>
              <a:sym typeface="Arial"/>
            </a:endParaRPr>
          </a:p>
          <a:p>
            <a:pPr marL="0" lvl="0" indent="0" algn="l" rtl="0">
              <a:spcBef>
                <a:spcPts val="0"/>
              </a:spcBef>
              <a:spcAft>
                <a:spcPts val="0"/>
              </a:spcAft>
              <a:buNone/>
            </a:pPr>
            <a:endParaRPr sz="1100">
              <a:solidFill>
                <a:srgbClr val="3C3C3B"/>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6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graphicFrame>
        <p:nvGraphicFramePr>
          <p:cNvPr id="704" name="Google Shape;704;p60"/>
          <p:cNvGraphicFramePr/>
          <p:nvPr/>
        </p:nvGraphicFramePr>
        <p:xfrm>
          <a:off x="715100" y="861400"/>
          <a:ext cx="7837500" cy="2458100"/>
        </p:xfrm>
        <a:graphic>
          <a:graphicData uri="http://schemas.openxmlformats.org/drawingml/2006/table">
            <a:tbl>
              <a:tblPr>
                <a:noFill/>
                <a:tableStyleId>{61315BB9-0D7E-4E61-AD38-CF0247EF620F}</a:tableStyleId>
              </a:tblPr>
              <a:tblGrid>
                <a:gridCol w="2612500">
                  <a:extLst>
                    <a:ext uri="{9D8B030D-6E8A-4147-A177-3AD203B41FA5}">
                      <a16:colId xmlns:a16="http://schemas.microsoft.com/office/drawing/2014/main" xmlns="" val="20000"/>
                    </a:ext>
                  </a:extLst>
                </a:gridCol>
                <a:gridCol w="2612500">
                  <a:extLst>
                    <a:ext uri="{9D8B030D-6E8A-4147-A177-3AD203B41FA5}">
                      <a16:colId xmlns:a16="http://schemas.microsoft.com/office/drawing/2014/main" xmlns="" val="20001"/>
                    </a:ext>
                  </a:extLst>
                </a:gridCol>
                <a:gridCol w="2612500">
                  <a:extLst>
                    <a:ext uri="{9D8B030D-6E8A-4147-A177-3AD203B41FA5}">
                      <a16:colId xmlns:a16="http://schemas.microsoft.com/office/drawing/2014/main" xmlns="" val="20002"/>
                    </a:ext>
                  </a:extLst>
                </a:gridCol>
              </a:tblGrid>
              <a:tr h="522100">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“Royalty”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“Masculinity”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a16="http://schemas.microsoft.com/office/drawing/2014/main" xmlns="" val="10000"/>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0.958123</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0.03591294</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1"/>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0.94981289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0.92959219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2"/>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0.051231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0.9592109321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3"/>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0.0912987</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0.04912983189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4"/>
                  </a:ext>
                </a:extLst>
              </a:tr>
            </a:tbl>
          </a:graphicData>
        </a:graphic>
      </p:graphicFrame>
      <p:sp>
        <p:nvSpPr>
          <p:cNvPr id="705" name="Google Shape;705;p60"/>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we could identify the concept of Masculinity by the vector &lt;0,1&gt; and Royalty by &lt;1,0&gt;.</a:t>
            </a:r>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6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sp>
        <p:nvSpPr>
          <p:cNvPr id="711" name="Google Shape;711;p61"/>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However, in real world examples, it is rarely this simple. In general, we do not know exactly what each of the N features mean</a:t>
            </a:r>
            <a:endParaRPr/>
          </a:p>
        </p:txBody>
      </p:sp>
      <p:graphicFrame>
        <p:nvGraphicFramePr>
          <p:cNvPr id="712" name="Google Shape;712;p61"/>
          <p:cNvGraphicFramePr/>
          <p:nvPr/>
        </p:nvGraphicFramePr>
        <p:xfrm>
          <a:off x="715100" y="1066800"/>
          <a:ext cx="7976600" cy="2400375"/>
        </p:xfrm>
        <a:graphic>
          <a:graphicData uri="http://schemas.openxmlformats.org/drawingml/2006/table">
            <a:tbl>
              <a:tblPr>
                <a:noFill/>
                <a:tableStyleId>{61315BB9-0D7E-4E61-AD38-CF0247EF620F}</a:tableStyleId>
              </a:tblPr>
              <a:tblGrid>
                <a:gridCol w="1994150">
                  <a:extLst>
                    <a:ext uri="{9D8B030D-6E8A-4147-A177-3AD203B41FA5}">
                      <a16:colId xmlns:a16="http://schemas.microsoft.com/office/drawing/2014/main" xmlns="" val="20000"/>
                    </a:ext>
                  </a:extLst>
                </a:gridCol>
                <a:gridCol w="1994150">
                  <a:extLst>
                    <a:ext uri="{9D8B030D-6E8A-4147-A177-3AD203B41FA5}">
                      <a16:colId xmlns:a16="http://schemas.microsoft.com/office/drawing/2014/main" xmlns="" val="20001"/>
                    </a:ext>
                  </a:extLst>
                </a:gridCol>
                <a:gridCol w="1994150">
                  <a:extLst>
                    <a:ext uri="{9D8B030D-6E8A-4147-A177-3AD203B41FA5}">
                      <a16:colId xmlns:a16="http://schemas.microsoft.com/office/drawing/2014/main" xmlns="" val="20002"/>
                    </a:ext>
                  </a:extLst>
                </a:gridCol>
                <a:gridCol w="1994150">
                  <a:extLst>
                    <a:ext uri="{9D8B030D-6E8A-4147-A177-3AD203B41FA5}">
                      <a16:colId xmlns:a16="http://schemas.microsoft.com/office/drawing/2014/main" xmlns="" val="20003"/>
                    </a:ext>
                  </a:extLst>
                </a:gridCol>
              </a:tblGrid>
              <a:tr h="480075">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1</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2</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3</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a16="http://schemas.microsoft.com/office/drawing/2014/main" xmlns="" val="10000"/>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0.854712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0.32145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1"/>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0.721385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2"/>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0.067231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0.85921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3"/>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0.011249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4"/>
                  </a:ext>
                </a:extLst>
              </a:tr>
            </a:tbl>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Word2Vec</a:t>
            </a:r>
            <a:endParaRPr/>
          </a:p>
        </p:txBody>
      </p:sp>
      <p:sp>
        <p:nvSpPr>
          <p:cNvPr id="718" name="Google Shape;718;p6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cxnSp>
        <p:nvCxnSpPr>
          <p:cNvPr id="719" name="Google Shape;719;p6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20" name="Google Shape;720;p62"/>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3"/>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Word2Vec</a:t>
            </a:r>
            <a:endParaRPr/>
          </a:p>
        </p:txBody>
      </p:sp>
      <p:sp>
        <p:nvSpPr>
          <p:cNvPr id="726" name="Google Shape;726;p63"/>
          <p:cNvSpPr txBox="1">
            <a:spLocks noGrp="1"/>
          </p:cNvSpPr>
          <p:nvPr>
            <p:ph type="body" idx="1"/>
          </p:nvPr>
        </p:nvSpPr>
        <p:spPr>
          <a:xfrm>
            <a:off x="715050" y="1193550"/>
            <a:ext cx="7713900" cy="321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Word2Vec is a collection of algorithms developed by Google to generate word embeddings based on word context. Both algorithms utilize a neural network to optimize the embeddings. The first model type is called a Continuous Bag of Words (CBOW), and predicts a word given the words surrounding it. The second model type is called Skip-Gram  and does the opposite; given a word, predict the words surrounding it. </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(a)</a:t>
            </a:r>
            <a:r>
              <a:rPr lang="en" sz="2000">
                <a:latin typeface="Golos Text Medium"/>
                <a:ea typeface="Golos Text Medium"/>
                <a:cs typeface="Golos Text Medium"/>
                <a:sym typeface="Golos Text Medium"/>
              </a:rPr>
              <a:t> Continuous Bag of Words (CBOW)</a:t>
            </a:r>
            <a:endParaRPr sz="2000">
              <a:latin typeface="Golos Text Medium"/>
              <a:ea typeface="Golos Text Medium"/>
              <a:cs typeface="Golos Text Medium"/>
              <a:sym typeface="Golos Text Medium"/>
            </a:endParaRPr>
          </a:p>
          <a:p>
            <a:pPr marL="0" lvl="0" indent="0" algn="l" rtl="0">
              <a:spcBef>
                <a:spcPts val="1000"/>
              </a:spcBef>
              <a:spcAft>
                <a:spcPts val="0"/>
              </a:spcAft>
              <a:buNone/>
            </a:pPr>
            <a:r>
              <a:rPr lang="en"/>
              <a:t>Predict target word from context words.</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Skip-Gram</a:t>
            </a:r>
            <a:endParaRPr sz="2000">
              <a:latin typeface="Golos Text Medium"/>
              <a:ea typeface="Golos Text Medium"/>
              <a:cs typeface="Golos Text Medium"/>
              <a:sym typeface="Golos Text Medium"/>
            </a:endParaRPr>
          </a:p>
          <a:p>
            <a:pPr marL="0" lvl="0" indent="0" algn="l" rtl="0">
              <a:spcBef>
                <a:spcPts val="1000"/>
              </a:spcBef>
              <a:spcAft>
                <a:spcPts val="1000"/>
              </a:spcAft>
              <a:buNone/>
            </a:pPr>
            <a:r>
              <a:rPr lang="en"/>
              <a:t>Predict context words from target word</a:t>
            </a:r>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4"/>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CBOW</a:t>
            </a:r>
            <a:endParaRPr/>
          </a:p>
        </p:txBody>
      </p:sp>
      <p:pic>
        <p:nvPicPr>
          <p:cNvPr id="732" name="Google Shape;732;p64"/>
          <p:cNvPicPr preferRelativeResize="0"/>
          <p:nvPr/>
        </p:nvPicPr>
        <p:blipFill>
          <a:blip r:embed="rId3">
            <a:alphaModFix/>
          </a:blip>
          <a:stretch>
            <a:fillRect/>
          </a:stretch>
        </p:blipFill>
        <p:spPr>
          <a:xfrm>
            <a:off x="4156300" y="152400"/>
            <a:ext cx="3859206" cy="4838700"/>
          </a:xfrm>
          <a:prstGeom prst="rect">
            <a:avLst/>
          </a:prstGeom>
          <a:noFill/>
          <a:ln>
            <a:noFill/>
          </a:ln>
        </p:spPr>
      </p:pic>
      <p:sp>
        <p:nvSpPr>
          <p:cNvPr id="733" name="Google Shape;733;p64"/>
          <p:cNvSpPr/>
          <p:nvPr/>
        </p:nvSpPr>
        <p:spPr>
          <a:xfrm>
            <a:off x="3395050" y="1524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0000</a:t>
            </a:r>
            <a:endParaRPr>
              <a:latin typeface="Golos Text"/>
              <a:ea typeface="Golos Text"/>
              <a:cs typeface="Golos Text"/>
              <a:sym typeface="Golos Text"/>
            </a:endParaRPr>
          </a:p>
        </p:txBody>
      </p:sp>
      <p:sp>
        <p:nvSpPr>
          <p:cNvPr id="734" name="Google Shape;734;p64"/>
          <p:cNvSpPr/>
          <p:nvPr/>
        </p:nvSpPr>
        <p:spPr>
          <a:xfrm>
            <a:off x="3395050" y="177675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100</a:t>
            </a:r>
            <a:endParaRPr>
              <a:latin typeface="Golos Text"/>
              <a:ea typeface="Golos Text"/>
              <a:cs typeface="Golos Text"/>
              <a:sym typeface="Golos Text"/>
            </a:endParaRPr>
          </a:p>
        </p:txBody>
      </p:sp>
      <p:sp>
        <p:nvSpPr>
          <p:cNvPr id="735" name="Google Shape;735;p64"/>
          <p:cNvSpPr/>
          <p:nvPr/>
        </p:nvSpPr>
        <p:spPr>
          <a:xfrm>
            <a:off x="3395050" y="34596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a:t>
            </a:r>
            <a:endParaRPr>
              <a:latin typeface="Golos Text"/>
              <a:ea typeface="Golos Text"/>
              <a:cs typeface="Golos Text"/>
              <a:sym typeface="Golos Text"/>
            </a:endParaRPr>
          </a:p>
        </p:txBody>
      </p:sp>
      <p:sp>
        <p:nvSpPr>
          <p:cNvPr id="736" name="Google Shape;736;p64"/>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37" name="Google Shape;737;p64"/>
          <p:cNvSpPr/>
          <p:nvPr/>
        </p:nvSpPr>
        <p:spPr>
          <a:xfrm>
            <a:off x="8182825" y="1806000"/>
            <a:ext cx="7440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0.64</a:t>
            </a:r>
            <a:endParaRPr>
              <a:latin typeface="Golos Text"/>
              <a:ea typeface="Golos Text"/>
              <a:cs typeface="Golos Text"/>
              <a:sym typeface="Golos Text"/>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Skip-Gram</a:t>
            </a:r>
            <a:endParaRPr/>
          </a:p>
        </p:txBody>
      </p:sp>
      <p:pic>
        <p:nvPicPr>
          <p:cNvPr id="743" name="Google Shape;743;p65"/>
          <p:cNvPicPr preferRelativeResize="0"/>
          <p:nvPr/>
        </p:nvPicPr>
        <p:blipFill>
          <a:blip r:embed="rId3">
            <a:alphaModFix/>
          </a:blip>
          <a:stretch>
            <a:fillRect/>
          </a:stretch>
        </p:blipFill>
        <p:spPr>
          <a:xfrm>
            <a:off x="4337375" y="152400"/>
            <a:ext cx="3695957" cy="4838700"/>
          </a:xfrm>
          <a:prstGeom prst="rect">
            <a:avLst/>
          </a:prstGeom>
          <a:noFill/>
          <a:ln>
            <a:noFill/>
          </a:ln>
        </p:spPr>
      </p:pic>
      <p:sp>
        <p:nvSpPr>
          <p:cNvPr id="744" name="Google Shape;744;p65"/>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45" name="Google Shape;745;p65"/>
          <p:cNvSpPr/>
          <p:nvPr/>
        </p:nvSpPr>
        <p:spPr>
          <a:xfrm>
            <a:off x="8175275" y="1524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0.7</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0.04</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p:txBody>
      </p:sp>
      <p:sp>
        <p:nvSpPr>
          <p:cNvPr id="746" name="Google Shape;746;p65"/>
          <p:cNvSpPr/>
          <p:nvPr/>
        </p:nvSpPr>
        <p:spPr>
          <a:xfrm>
            <a:off x="8175275" y="177675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0.03</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p:txBody>
      </p:sp>
      <p:sp>
        <p:nvSpPr>
          <p:cNvPr id="747" name="Google Shape;747;p65"/>
          <p:cNvSpPr/>
          <p:nvPr/>
        </p:nvSpPr>
        <p:spPr>
          <a:xfrm>
            <a:off x="8175275" y="34596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0.51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0.06</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p:txBody>
      </p:sp>
      <p:sp>
        <p:nvSpPr>
          <p:cNvPr id="748" name="Google Shape;748;p65"/>
          <p:cNvSpPr/>
          <p:nvPr/>
        </p:nvSpPr>
        <p:spPr>
          <a:xfrm>
            <a:off x="3797025" y="1728925"/>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0001</a:t>
            </a:r>
            <a:endParaRPr>
              <a:latin typeface="Golos Text"/>
              <a:ea typeface="Golos Text"/>
              <a:cs typeface="Golos Text"/>
              <a:sym typeface="Golos Tex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graphicFrame>
        <p:nvGraphicFramePr>
          <p:cNvPr id="224" name="Google Shape;224;p23"/>
          <p:cNvGraphicFramePr/>
          <p:nvPr/>
        </p:nvGraphicFramePr>
        <p:xfrm>
          <a:off x="952500" y="186810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xmlns="" val="20000"/>
                    </a:ext>
                  </a:extLst>
                </a:gridCol>
                <a:gridCol w="2413000">
                  <a:extLst>
                    <a:ext uri="{9D8B030D-6E8A-4147-A177-3AD203B41FA5}">
                      <a16:colId xmlns:a16="http://schemas.microsoft.com/office/drawing/2014/main" xmlns="" val="20001"/>
                    </a:ext>
                  </a:extLst>
                </a:gridCol>
                <a:gridCol w="2413000">
                  <a:extLst>
                    <a:ext uri="{9D8B030D-6E8A-4147-A177-3AD203B41FA5}">
                      <a16:colId xmlns:a16="http://schemas.microsoft.com/office/drawing/2014/main" xmlns=""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25" name="Google Shape;225;p23"/>
          <p:cNvSpPr/>
          <p:nvPr/>
        </p:nvSpPr>
        <p:spPr>
          <a:xfrm>
            <a:off x="170205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26" name="Google Shape;226;p23"/>
          <p:cNvSpPr/>
          <p:nvPr/>
        </p:nvSpPr>
        <p:spPr>
          <a:xfrm>
            <a:off x="4095175"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27" name="Google Shape;227;p23"/>
          <p:cNvSpPr/>
          <p:nvPr/>
        </p:nvSpPr>
        <p:spPr>
          <a:xfrm>
            <a:off x="648830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28" name="Google Shape;228;p23"/>
          <p:cNvCxnSpPr>
            <a:endCxn id="225" idx="0"/>
          </p:cNvCxnSpPr>
          <p:nvPr/>
        </p:nvCxnSpPr>
        <p:spPr>
          <a:xfrm>
            <a:off x="2181900" y="2263250"/>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29" name="Google Shape;229;p23"/>
          <p:cNvCxnSpPr>
            <a:endCxn id="226" idx="0"/>
          </p:cNvCxnSpPr>
          <p:nvPr/>
        </p:nvCxnSpPr>
        <p:spPr>
          <a:xfrm>
            <a:off x="4572025" y="2254250"/>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30" name="Google Shape;230;p23"/>
          <p:cNvCxnSpPr>
            <a:endCxn id="227" idx="0"/>
          </p:cNvCxnSpPr>
          <p:nvPr/>
        </p:nvCxnSpPr>
        <p:spPr>
          <a:xfrm>
            <a:off x="6943850" y="2254250"/>
            <a:ext cx="24300" cy="597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xmlns=""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44669719"/>
                      </a:ext>
                    </a:extLst>
                  </a:tr>
                </a:tbl>
              </a:graphicData>
            </a:graphic>
          </p:graphicFrame>
        </mc:Choice>
        <mc:Fallback xmlns="">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xmlns=""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xmlns=""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xmlns=""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xmlns="" val="2206696563"/>
                      </a:ext>
                    </a:extLst>
                  </a:tr>
                </a:tbl>
              </a:graphicData>
            </a:graphic>
          </p:graphicFrame>
        </mc:Choice>
        <mc:Fallback xmlns="">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8" name="Straight Connector 7">
            <a:extLst>
              <a:ext uri="{FF2B5EF4-FFF2-40B4-BE49-F238E27FC236}">
                <a16:creationId xmlns:a16="http://schemas.microsoft.com/office/drawing/2014/main" xmlns="" id="{2CCC969C-0F2B-EF6C-1DED-2C070BF044EC}"/>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E26084B6-0D6A-0461-90DC-E5548C3C7355}"/>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D9C9F222-1249-24AF-5D84-618BD82CA214}"/>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3CB5EE93-DF3E-E0FB-9DC0-E5E2E35805F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1C9BE993-6AC0-3081-C048-9D8DE79DBB3F}"/>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5BD3DD23-3067-DAF5-EEFB-21D95E68CB84}"/>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3"/>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30</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50</m:t>
                                                </m:r>
                                              </m:sub>
                                            </m:sSub>
                                          </m:e>
                                        </m:mr>
                                      </m:m>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xmlns="">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1"/>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xmlns="">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xmlns="">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xmlns="" id="{365B5B5F-4D6C-5A01-FD0F-7713E628D792}"/>
              </a:ext>
            </a:extLst>
          </p:cNvPr>
          <p:cNvCxnSpPr>
            <a:endCxn id="6"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AA25009-8436-D4FA-A4B8-98BE9DD7393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F0C2CE1F-4670-11D2-D1C0-C237558C174A}"/>
              </a:ext>
            </a:extLst>
          </p:cNvPr>
          <p:cNvCxnSpPr>
            <a:endCxn id="6"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xmlns="" id="{75E4072A-1577-0916-84BE-A0BCABFA13C4}"/>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xmlns="" id="{75DFE619-34B1-0029-5C7F-2E2E3CABC926}"/>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a16="http://schemas.microsoft.com/office/drawing/2014/main" xmlns="" id="{DE1ABE06-8046-114C-DAA5-9704D18161DC}"/>
              </a:ext>
            </a:extLst>
          </p:cNvPr>
          <p:cNvCxnSpPr>
            <a:endCxn id="6"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xmlns="" id="{DDF98B3D-959F-EFFF-278E-B035A5CE0D1F}"/>
              </a:ext>
            </a:extLst>
          </p:cNvPr>
          <p:cNvCxnSpPr>
            <a:endCxn id="6"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xmlns="" id="{8CC4459C-5D13-3EA8-AC76-D8D8AC74A64C}"/>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xmlns="" id="{5E5FC7B8-AE6E-2745-30E6-352DA8F7F6FC}"/>
              </a:ext>
            </a:extLst>
          </p:cNvPr>
          <p:cNvCxnSpPr>
            <a:endCxn id="6"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xmlns="" id="{98598F87-3875-DB4B-AD97-E9D7B2248B1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xmlns="" id="{DE3B1CB3-D944-7B5F-1E52-B0D0E4A8E704}"/>
              </a:ext>
            </a:extLst>
          </p:cNvPr>
          <p:cNvCxnSpPr>
            <a:endCxn id="6"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xmlns="" id="{712753F2-AFF0-E6DF-0F57-E5E424640218}"/>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140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4A7E85B1-F409-5A50-2B89-4AC0BEB845F3}"/>
                  </a:ext>
                </a:extLst>
              </p:cNvPr>
              <p:cNvSpPr txBox="1"/>
              <p:nvPr/>
            </p:nvSpPr>
            <p:spPr>
              <a:xfrm>
                <a:off x="4495989" y="1578721"/>
                <a:ext cx="4113306" cy="19597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sSup>
                        <m:sSupPr>
                          <m:ctrlPr>
                            <a:rPr lang="en-US" sz="2000" b="0" i="1" smtClean="0">
                              <a:latin typeface="Cambria Math"/>
                            </a:rPr>
                          </m:ctrlPr>
                        </m:sSupPr>
                        <m:e>
                          <m:r>
                            <a:rPr lang="en-US" sz="2000" b="0" i="1" smtClean="0">
                              <a:latin typeface="Cambria Math" panose="02040503050406030204" pitchFamily="18" charset="0"/>
                            </a:rPr>
                            <m:t>𝑈</m:t>
                          </m:r>
                        </m:e>
                        <m:sup>
                          <m:r>
                            <a:rPr lang="en-US" sz="2000" b="0" i="1" smtClean="0">
                              <a:latin typeface="Cambria Math" panose="02040503050406030204" pitchFamily="18" charset="0"/>
                            </a:rPr>
                            <m:t>𝑇</m:t>
                          </m:r>
                        </m:sup>
                      </m:sSup>
                      <m:sSup>
                        <m:sSupPr>
                          <m:ctrlPr>
                            <a:rPr lang="en-US" sz="2000" b="0" i="1" smtClean="0">
                              <a:latin typeface="Cambria Math"/>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𝑐</m:t>
                          </m:r>
                        </m:sup>
                      </m:sSup>
                      <m:r>
                        <a:rPr lang="en-US" sz="2000" b="0" i="1" smtClean="0">
                          <a:latin typeface="Cambria Math" panose="02040503050406030204" pitchFamily="18" charset="0"/>
                        </a:rPr>
                        <m:t>=</m:t>
                      </m:r>
                      <m:sSup>
                        <m:sSupPr>
                          <m:ctrlPr>
                            <a:rPr lang="en-US" sz="2000" b="0" i="1" smtClean="0">
                              <a:latin typeface="Cambria Math"/>
                            </a:rPr>
                          </m:ctrlPr>
                        </m:sSupPr>
                        <m:e>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m:t>
                                        </m:r>
                                        <m:r>
                                          <a:rPr lang="en-US" sz="2000" i="1">
                                            <a:latin typeface="Cambria Math" panose="02040503050406030204" pitchFamily="18" charset="0"/>
                                          </a:rPr>
                                          <m:t>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m:t>
                                              </m:r>
                                              <m:r>
                                                <a:rPr lang="en-US" sz="2000" i="1">
                                                  <a:latin typeface="Cambria Math" panose="02040503050406030204" pitchFamily="18" charset="0"/>
                                                </a:rPr>
                                                <m:t>0</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m:t>
                                                    </m:r>
                                                    <m:r>
                                                      <a:rPr lang="en-US" sz="2000" i="1">
                                                        <a:latin typeface="Cambria Math" panose="02040503050406030204" pitchFamily="18" charset="0"/>
                                                      </a:rPr>
                                                      <m:t>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m:t>
                                                    </m:r>
                                                    <m:r>
                                                      <a:rPr lang="en-US" sz="2000" i="1">
                                                        <a:latin typeface="Cambria Math" panose="02040503050406030204" pitchFamily="18" charset="0"/>
                                                      </a:rPr>
                                                      <m:t>0</m:t>
                                                    </m:r>
                                                  </m:sub>
                                                </m:sSub>
                                              </m:e>
                                            </m:mr>
                                          </m:m>
                                        </m:e>
                                      </m:mr>
                                    </m:m>
                                  </m:e>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51</m:t>
                                              </m:r>
                                            </m:sub>
                                          </m:sSub>
                                        </m:e>
                                      </m:mr>
                                    </m:m>
                                  </m:e>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52</m:t>
                                              </m:r>
                                            </m:sub>
                                          </m:sSub>
                                        </m:e>
                                      </m:mr>
                                    </m:m>
                                  </m:e>
                                </m:mr>
                              </m:m>
                            </m:e>
                          </m:d>
                        </m:e>
                        <m:sup>
                          <m:r>
                            <a:rPr lang="en-US" sz="2000" b="0" i="1" smtClean="0">
                              <a:latin typeface="Cambria Math" panose="02040503050406030204" pitchFamily="18" charset="0"/>
                            </a:rPr>
                            <m:t>𝑇</m:t>
                          </m:r>
                        </m:sup>
                      </m:sSup>
                      <m:d>
                        <m:dPr>
                          <m:begChr m:val="["/>
                          <m:endChr m:val="]"/>
                          <m:ctrlPr>
                            <a:rPr lang="en-US" sz="2000" b="0" i="1" smtClean="0">
                              <a:latin typeface="Cambria Math"/>
                            </a:rPr>
                          </m:ctrlPr>
                        </m:dPr>
                        <m:e>
                          <m:m>
                            <m:mPr>
                              <m:mcs>
                                <m:mc>
                                  <m:mcPr>
                                    <m:count m:val="1"/>
                                    <m:mcJc m:val="center"/>
                                  </m:mcPr>
                                </m:mc>
                              </m:mcs>
                              <m:ctrlPr>
                                <a:rPr lang="en-US" sz="2000" b="0" i="1" smtClean="0">
                                  <a:latin typeface="Cambria Math"/>
                                </a:rPr>
                              </m:ctrlPr>
                            </m:mPr>
                            <m:mr>
                              <m:e>
                                <m:sSubSup>
                                  <m:sSubSupPr>
                                    <m:ctrlPr>
                                      <a:rPr lang="en-US" sz="2000" b="0" i="1" smtClean="0">
                                        <a:latin typeface="Cambria Math"/>
                                      </a:rPr>
                                    </m:ctrlPr>
                                  </m:sSubSup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𝑐</m:t>
                                    </m:r>
                                  </m:sup>
                                </m:sSubSup>
                              </m:e>
                            </m:mr>
                            <m:mr>
                              <m:e>
                                <m:m>
                                  <m:mPr>
                                    <m:mcs>
                                      <m:mc>
                                        <m:mcPr>
                                          <m:count m:val="1"/>
                                          <m:mcJc m:val="center"/>
                                        </m:mcPr>
                                      </m:mc>
                                    </m:mcs>
                                    <m:ctrlPr>
                                      <a:rPr lang="en-US" sz="2000" b="0" i="1" smtClean="0">
                                        <a:latin typeface="Cambria Math"/>
                                      </a:rPr>
                                    </m:ctrlPr>
                                  </m:mP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1</m:t>
                                          </m:r>
                                        </m:sub>
                                        <m:sup>
                                          <m:r>
                                            <a:rPr lang="en-US" sz="2000" i="1">
                                              <a:latin typeface="Cambria Math" panose="02040503050406030204" pitchFamily="18" charset="0"/>
                                            </a:rPr>
                                            <m:t>𝑐</m:t>
                                          </m:r>
                                        </m:sup>
                                      </m:sSubSup>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2</m:t>
                                          </m:r>
                                        </m:sub>
                                        <m:sup>
                                          <m:r>
                                            <a:rPr lang="en-US" sz="2000" i="1">
                                              <a:latin typeface="Cambria Math" panose="02040503050406030204" pitchFamily="18" charset="0"/>
                                            </a:rPr>
                                            <m:t>𝑐</m:t>
                                          </m:r>
                                        </m:sup>
                                      </m:sSubSup>
                                    </m:e>
                                  </m:mr>
                                  <m:mr>
                                    <m:e>
                                      <m:m>
                                        <m:mPr>
                                          <m:mcs>
                                            <m:mc>
                                              <m:mcPr>
                                                <m:count m:val="1"/>
                                                <m:mcJc m:val="center"/>
                                              </m:mcPr>
                                            </m:mc>
                                          </m:mcs>
                                          <m:ctrlPr>
                                            <a:rPr lang="en-US" sz="2000" b="0" i="1" smtClean="0">
                                              <a:latin typeface="Cambria Math"/>
                                            </a:rPr>
                                          </m:ctrlPr>
                                        </m:mP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3</m:t>
                                                </m:r>
                                              </m:sub>
                                              <m:sup>
                                                <m:r>
                                                  <a:rPr lang="en-US" sz="2000" i="1">
                                                    <a:latin typeface="Cambria Math" panose="02040503050406030204" pitchFamily="18" charset="0"/>
                                                  </a:rPr>
                                                  <m:t>𝑐</m:t>
                                                </m:r>
                                              </m:sup>
                                            </m:sSubSup>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4</m:t>
                                                </m:r>
                                              </m:sub>
                                              <m:sup>
                                                <m:r>
                                                  <a:rPr lang="en-US" sz="2000" i="1">
                                                    <a:latin typeface="Cambria Math" panose="02040503050406030204" pitchFamily="18" charset="0"/>
                                                  </a:rPr>
                                                  <m:t>𝑐</m:t>
                                                </m:r>
                                              </m:sup>
                                            </m:sSubSup>
                                          </m:e>
                                        </m:mr>
                                      </m:m>
                                    </m:e>
                                  </m:mr>
                                </m:m>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5</m:t>
                                    </m:r>
                                  </m:sub>
                                  <m:sup>
                                    <m:r>
                                      <a:rPr lang="en-US" sz="2000" i="1">
                                        <a:latin typeface="Cambria Math" panose="02040503050406030204" pitchFamily="18" charset="0"/>
                                      </a:rPr>
                                      <m:t>𝑐</m:t>
                                    </m:r>
                                  </m:sup>
                                </m:sSubSup>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4495989" y="1578721"/>
                <a:ext cx="4113306" cy="1959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xmlns=""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44669719"/>
                      </a:ext>
                    </a:extLst>
                  </a:tr>
                </a:tbl>
              </a:graphicData>
            </a:graphic>
          </p:graphicFrame>
        </mc:Choice>
        <mc:Fallback xmlns="">
          <p:graphicFrame>
            <p:nvGraphicFramePr>
              <p:cNvPr id="17" name="Table 16">
                <a:extLst>
                  <a:ext uri="{FF2B5EF4-FFF2-40B4-BE49-F238E27FC236}">
                    <a16:creationId xmlns:a16="http://schemas.microsoft.com/office/drawing/2014/main"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4"/>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4"/>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4"/>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4"/>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4"/>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4"/>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1" name="Table 20">
                <a:extLst>
                  <a:ext uri="{FF2B5EF4-FFF2-40B4-BE49-F238E27FC236}">
                    <a16:creationId xmlns:a16="http://schemas.microsoft.com/office/drawing/2014/main" xmlns=""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xmlns=""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xmlns=""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xmlns="" val="2206696563"/>
                      </a:ext>
                    </a:extLst>
                  </a:tr>
                </a:tbl>
              </a:graphicData>
            </a:graphic>
          </p:graphicFrame>
        </mc:Choice>
        <mc:Fallback xmlns="">
          <p:graphicFrame>
            <p:nvGraphicFramePr>
              <p:cNvPr id="21" name="Table 20">
                <a:extLst>
                  <a:ext uri="{FF2B5EF4-FFF2-40B4-BE49-F238E27FC236}">
                    <a16:creationId xmlns:a16="http://schemas.microsoft.com/office/drawing/2014/main"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5"/>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5"/>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5"/>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22" name="Straight Connector 21">
            <a:extLst>
              <a:ext uri="{FF2B5EF4-FFF2-40B4-BE49-F238E27FC236}">
                <a16:creationId xmlns:a16="http://schemas.microsoft.com/office/drawing/2014/main" xmlns="" id="{C5D5789D-1575-3A7A-EB8E-0B89CDDCB4BE}"/>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6358D077-1F1F-B52D-A351-982C5599AEB2}"/>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6F66B00F-86D9-D489-A5B8-802D670A6C77}"/>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A29A9F07-246A-C3BA-F24F-402D1FED7B6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19DCA526-04A6-C361-0529-A523CAA82E7B}"/>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7F04360B-D805-58A6-A148-64EAECB98226}"/>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FDA6EADE-4F86-0956-2D52-4DE95C67625B}"/>
              </a:ext>
            </a:extLst>
          </p:cNvPr>
          <p:cNvCxnSpPr>
            <a:endCxn id="21"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16F22C0E-9EE6-C0F5-9AF8-78EA633E4BB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CBA90570-70A1-0A4D-E709-BF58FFCA48BA}"/>
              </a:ext>
            </a:extLst>
          </p:cNvPr>
          <p:cNvCxnSpPr>
            <a:endCxn id="21"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97A7FA18-0851-6DC1-0221-B768DC2C36E1}"/>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xmlns="" id="{C61E507A-9D24-0A39-219D-E37E1DD3D88A}"/>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xmlns="" id="{56344A4D-9B2E-D23B-ACB8-DBB611BB936E}"/>
              </a:ext>
            </a:extLst>
          </p:cNvPr>
          <p:cNvCxnSpPr>
            <a:endCxn id="21"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xmlns="" id="{142A18DF-0CB8-07E0-22C4-972D26961351}"/>
              </a:ext>
            </a:extLst>
          </p:cNvPr>
          <p:cNvCxnSpPr>
            <a:endCxn id="21"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xmlns="" id="{12BD60EE-0657-5729-3C90-C728AA0B0E76}"/>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a16="http://schemas.microsoft.com/office/drawing/2014/main" xmlns="" id="{50DD3552-BB51-4BF9-A36D-20E0DC0D9E2C}"/>
              </a:ext>
            </a:extLst>
          </p:cNvPr>
          <p:cNvCxnSpPr>
            <a:endCxn id="21"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xmlns="" id="{605B3D3C-FD60-454A-1B8E-75CD34ABB3B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3" name="Straight Connector 742">
            <a:extLst>
              <a:ext uri="{FF2B5EF4-FFF2-40B4-BE49-F238E27FC236}">
                <a16:creationId xmlns:a16="http://schemas.microsoft.com/office/drawing/2014/main" xmlns="" id="{898D7AF0-BE44-C794-0492-A63631043641}"/>
              </a:ext>
            </a:extLst>
          </p:cNvPr>
          <p:cNvCxnSpPr>
            <a:endCxn id="21"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a16="http://schemas.microsoft.com/office/drawing/2014/main" xmlns="" id="{F346F9EA-71B6-0821-0F4E-78C41E3D3F8A}"/>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358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Output Hidden Weights Matrix</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xmlns=""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344669719"/>
                      </a:ext>
                    </a:extLst>
                  </a:tr>
                </a:tbl>
              </a:graphicData>
            </a:graphic>
          </p:graphicFrame>
        </mc:Choice>
        <mc:Fallback xmlns="">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t="-1163"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2353" r="-2151" b="-405882"/>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1163"/>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0000" r="-2151" b="-201163"/>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404706" r="-2151" b="-103529"/>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2326"/>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xmlns=""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xmlns=""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xmlns=""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xmlns="" val="2206696563"/>
                      </a:ext>
                    </a:extLst>
                  </a:tr>
                </a:tbl>
              </a:graphicData>
            </a:graphic>
          </p:graphicFrame>
        </mc:Choice>
        <mc:Fallback xmlns="">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3"/>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30</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50</m:t>
                                                </m:r>
                                              </m:sub>
                                            </m:sSub>
                                          </m:e>
                                        </m:mr>
                                      </m:m>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xmlns="">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1"/>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xmlns="">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xmlns="">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xmlns="" id="{278708CD-859C-E8B3-F562-FED0F6B13CF0}"/>
              </a:ext>
            </a:extLst>
          </p:cNvPr>
          <p:cNvCxnSpPr/>
          <p:nvPr/>
        </p:nvCxnSpPr>
        <p:spPr>
          <a:xfrm flipV="1">
            <a:off x="1535015" y="1520575"/>
            <a:ext cx="1371716" cy="6267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81636A00-6464-2FD0-4020-56ADF11DE0C9}"/>
              </a:ext>
            </a:extLst>
          </p:cNvPr>
          <p:cNvCxnSpPr/>
          <p:nvPr/>
        </p:nvCxnSpPr>
        <p:spPr>
          <a:xfrm flipV="1">
            <a:off x="1535015" y="1520575"/>
            <a:ext cx="1371716" cy="1202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CA9AE06D-E191-B169-6FEF-431D4A24657B}"/>
              </a:ext>
            </a:extLst>
          </p:cNvPr>
          <p:cNvCxnSpPr/>
          <p:nvPr/>
        </p:nvCxnSpPr>
        <p:spPr>
          <a:xfrm flipV="1">
            <a:off x="1535015" y="1520575"/>
            <a:ext cx="1371716" cy="17671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F685090F-84C5-FDEF-2BD4-49D897B74004}"/>
              </a:ext>
            </a:extLst>
          </p:cNvPr>
          <p:cNvCxnSpPr/>
          <p:nvPr/>
        </p:nvCxnSpPr>
        <p:spPr>
          <a:xfrm flipV="1">
            <a:off x="1535015" y="2013735"/>
            <a:ext cx="1371716" cy="133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09A54489-F4E4-0E2F-969E-69E7F8AF9CD1}"/>
              </a:ext>
            </a:extLst>
          </p:cNvPr>
          <p:cNvCxnSpPr/>
          <p:nvPr/>
        </p:nvCxnSpPr>
        <p:spPr>
          <a:xfrm flipV="1">
            <a:off x="1535015" y="2024009"/>
            <a:ext cx="1371716" cy="698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4E33BDD1-9DF0-EFE8-BC89-527B9CF26BF8}"/>
              </a:ext>
            </a:extLst>
          </p:cNvPr>
          <p:cNvCxnSpPr/>
          <p:nvPr/>
        </p:nvCxnSpPr>
        <p:spPr>
          <a:xfrm flipV="1">
            <a:off x="1535015" y="2013735"/>
            <a:ext cx="1371716" cy="12739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0C8D4572-4B1C-54AD-3E08-F37247B6D124}"/>
              </a:ext>
            </a:extLst>
          </p:cNvPr>
          <p:cNvCxnSpPr/>
          <p:nvPr/>
        </p:nvCxnSpPr>
        <p:spPr>
          <a:xfrm>
            <a:off x="1535015" y="2147299"/>
            <a:ext cx="1371716" cy="424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588699F2-C386-F6E3-D3CD-A042FDB2AB31}"/>
              </a:ext>
            </a:extLst>
          </p:cNvPr>
          <p:cNvCxnSpPr/>
          <p:nvPr/>
        </p:nvCxnSpPr>
        <p:spPr>
          <a:xfrm flipV="1">
            <a:off x="1535015" y="2571750"/>
            <a:ext cx="1371716" cy="150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xmlns="" id="{735B219F-7217-AF53-CD43-9015074E2E1C}"/>
              </a:ext>
            </a:extLst>
          </p:cNvPr>
          <p:cNvCxnSpPr>
            <a:cxnSpLocks/>
            <a:stCxn id="6" idx="3"/>
          </p:cNvCxnSpPr>
          <p:nvPr/>
        </p:nvCxnSpPr>
        <p:spPr>
          <a:xfrm>
            <a:off x="1535015" y="2716208"/>
            <a:ext cx="1371716" cy="345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xmlns="" id="{52751925-D697-64DB-0780-26EC970AC8D5}"/>
              </a:ext>
            </a:extLst>
          </p:cNvPr>
          <p:cNvCxnSpPr/>
          <p:nvPr/>
        </p:nvCxnSpPr>
        <p:spPr>
          <a:xfrm flipV="1">
            <a:off x="1535015" y="2571750"/>
            <a:ext cx="1371716" cy="715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xmlns="" id="{C4F28C27-D266-EBA9-BD59-AA9E82FDA39E}"/>
              </a:ext>
            </a:extLst>
          </p:cNvPr>
          <p:cNvCxnSpPr/>
          <p:nvPr/>
        </p:nvCxnSpPr>
        <p:spPr>
          <a:xfrm>
            <a:off x="1535015" y="2147299"/>
            <a:ext cx="1371716"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5" name="Straight Connector 744">
            <a:extLst>
              <a:ext uri="{FF2B5EF4-FFF2-40B4-BE49-F238E27FC236}">
                <a16:creationId xmlns:a16="http://schemas.microsoft.com/office/drawing/2014/main" xmlns="" id="{E18DC494-2699-F6A8-2A53-8B8146FEDE3A}"/>
              </a:ext>
            </a:extLst>
          </p:cNvPr>
          <p:cNvCxnSpPr/>
          <p:nvPr/>
        </p:nvCxnSpPr>
        <p:spPr>
          <a:xfrm flipV="1">
            <a:off x="1535015" y="3061699"/>
            <a:ext cx="1371716" cy="226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a16="http://schemas.microsoft.com/office/drawing/2014/main" xmlns="" id="{9A370675-CA1E-65B5-A99A-6EB61F5240B6}"/>
              </a:ext>
            </a:extLst>
          </p:cNvPr>
          <p:cNvCxnSpPr/>
          <p:nvPr/>
        </p:nvCxnSpPr>
        <p:spPr>
          <a:xfrm>
            <a:off x="1535015" y="2147299"/>
            <a:ext cx="1371716" cy="1434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xmlns="" id="{2CCE91D1-79C7-EC82-7F7E-9FC2ACC5EF1F}"/>
              </a:ext>
            </a:extLst>
          </p:cNvPr>
          <p:cNvCxnSpPr/>
          <p:nvPr/>
        </p:nvCxnSpPr>
        <p:spPr>
          <a:xfrm>
            <a:off x="1535015" y="2147299"/>
            <a:ext cx="1371716" cy="193154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xmlns="" id="{D9FACDD7-A88E-FA61-D591-28F2D0CF405E}"/>
              </a:ext>
            </a:extLst>
          </p:cNvPr>
          <p:cNvCxnSpPr/>
          <p:nvPr/>
        </p:nvCxnSpPr>
        <p:spPr>
          <a:xfrm>
            <a:off x="1535015" y="2722652"/>
            <a:ext cx="1371716" cy="85897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xmlns="" id="{818E8FD7-ED46-0C41-EA93-920285B51AA3}"/>
              </a:ext>
            </a:extLst>
          </p:cNvPr>
          <p:cNvCxnSpPr/>
          <p:nvPr/>
        </p:nvCxnSpPr>
        <p:spPr>
          <a:xfrm>
            <a:off x="1535015" y="2722652"/>
            <a:ext cx="1371716" cy="1356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xmlns="" id="{4B7725C2-451C-7A4C-5E8D-C4EBA7000740}"/>
              </a:ext>
            </a:extLst>
          </p:cNvPr>
          <p:cNvCxnSpPr/>
          <p:nvPr/>
        </p:nvCxnSpPr>
        <p:spPr>
          <a:xfrm>
            <a:off x="1535015" y="3287730"/>
            <a:ext cx="1371716" cy="791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xmlns="" id="{6E4F189F-4D74-EDD9-E7AE-3E3A3EF8C11B}"/>
              </a:ext>
            </a:extLst>
          </p:cNvPr>
          <p:cNvCxnSpPr/>
          <p:nvPr/>
        </p:nvCxnSpPr>
        <p:spPr>
          <a:xfrm>
            <a:off x="1535015" y="3287730"/>
            <a:ext cx="1371716" cy="2938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718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66"/>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Softmax</a:t>
            </a:r>
            <a:endParaRPr/>
          </a:p>
        </p:txBody>
      </p:sp>
      <p:pic>
        <p:nvPicPr>
          <p:cNvPr id="754" name="Google Shape;754;p66"/>
          <p:cNvPicPr preferRelativeResize="0"/>
          <p:nvPr/>
        </p:nvPicPr>
        <p:blipFill>
          <a:blip r:embed="rId3">
            <a:alphaModFix/>
          </a:blip>
          <a:stretch>
            <a:fillRect/>
          </a:stretch>
        </p:blipFill>
        <p:spPr>
          <a:xfrm>
            <a:off x="1521413" y="1226463"/>
            <a:ext cx="6101175" cy="2690575"/>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xmlns="" id="{F0026402-78FB-AABF-F0E5-4BA3EB656BAA}"/>
                  </a:ext>
                </a:extLst>
              </p:cNvPr>
              <p:cNvSpPr txBox="1"/>
              <p:nvPr/>
            </p:nvSpPr>
            <p:spPr>
              <a:xfrm>
                <a:off x="2917861" y="2116476"/>
                <a:ext cx="3256908" cy="11183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𝑠</m:t>
                      </m:r>
                      <m:d>
                        <m:dPr>
                          <m:ctrlPr>
                            <a:rPr lang="en-US" sz="3200" b="0" i="1" smtClean="0">
                              <a:latin typeface="Cambria Math"/>
                            </a:rPr>
                          </m:ctrlPr>
                        </m:dPr>
                        <m:e>
                          <m:sSub>
                            <m:sSubPr>
                              <m:ctrlPr>
                                <a:rPr lang="en-US" sz="3200" b="0" i="1" smtClean="0">
                                  <a:latin typeface="Cambria Math"/>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e>
                      </m:d>
                      <m:r>
                        <a:rPr lang="en-US" sz="3200" b="0" i="1" smtClean="0">
                          <a:latin typeface="Cambria Math" panose="02040503050406030204" pitchFamily="18" charset="0"/>
                        </a:rPr>
                        <m:t>=</m:t>
                      </m:r>
                      <m:f>
                        <m:fPr>
                          <m:ctrlPr>
                            <a:rPr lang="en-US" sz="3200" i="1" smtClean="0">
                              <a:latin typeface="Cambria Math"/>
                            </a:rPr>
                          </m:ctrlPr>
                        </m:fPr>
                        <m:num>
                          <m:sSup>
                            <m:sSupPr>
                              <m:ctrlPr>
                                <a:rPr lang="en-US" sz="3200" i="1" smtClean="0">
                                  <a:latin typeface="Cambria Math"/>
                                </a:rPr>
                              </m:ctrlPr>
                            </m:sSupPr>
                            <m:e>
                              <m:r>
                                <a:rPr lang="en-US" sz="3200" b="0" i="1" smtClean="0">
                                  <a:latin typeface="Cambria Math" panose="02040503050406030204" pitchFamily="18" charset="0"/>
                                </a:rPr>
                                <m:t>𝑒</m:t>
                              </m:r>
                            </m:e>
                            <m:sup>
                              <m:sSub>
                                <m:sSubPr>
                                  <m:ctrlPr>
                                    <a:rPr lang="en-US" sz="3200" i="1" smtClean="0">
                                      <a:latin typeface="Cambria Math"/>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sup>
                          </m:sSup>
                        </m:num>
                        <m:den>
                          <m:nary>
                            <m:naryPr>
                              <m:chr m:val="∑"/>
                              <m:limLoc m:val="subSup"/>
                              <m:ctrlPr>
                                <a:rPr lang="en-US" sz="3200" i="1" smtClean="0">
                                  <a:latin typeface="Cambria Math"/>
                                </a:rPr>
                              </m:ctrlPr>
                            </m:naryPr>
                            <m:sub>
                              <m:r>
                                <m:rPr>
                                  <m:brk m:alnAt="25"/>
                                </m:rPr>
                                <a:rPr lang="en-US" sz="3200" b="0" i="1" smtClean="0">
                                  <a:latin typeface="Cambria Math" panose="02040503050406030204" pitchFamily="18" charset="0"/>
                                </a:rPr>
                                <m:t>𝑗</m:t>
                              </m:r>
                              <m:r>
                                <a:rPr lang="en-US" sz="3200" b="0" i="1" smtClean="0">
                                  <a:latin typeface="Cambria Math" panose="02040503050406030204" pitchFamily="18" charset="0"/>
                                </a:rPr>
                                <m:t>=0</m:t>
                              </m:r>
                            </m:sub>
                            <m:sup>
                              <m:r>
                                <a:rPr lang="en-US" sz="3200" b="0" i="1" smtClean="0">
                                  <a:latin typeface="Cambria Math" panose="02040503050406030204" pitchFamily="18" charset="0"/>
                                </a:rPr>
                                <m:t>𝑛</m:t>
                              </m:r>
                            </m:sup>
                            <m:e>
                              <m:sSup>
                                <m:sSupPr>
                                  <m:ctrlPr>
                                    <a:rPr lang="en-US" sz="3200" i="1">
                                      <a:latin typeface="Cambria Math"/>
                                    </a:rPr>
                                  </m:ctrlPr>
                                </m:sSupPr>
                                <m:e>
                                  <m:r>
                                    <a:rPr lang="en-US" sz="3200" i="1">
                                      <a:latin typeface="Cambria Math" panose="02040503050406030204" pitchFamily="18" charset="0"/>
                                    </a:rPr>
                                    <m:t>𝑒</m:t>
                                  </m:r>
                                </m:e>
                                <m:sup>
                                  <m:sSub>
                                    <m:sSubPr>
                                      <m:ctrlPr>
                                        <a:rPr lang="en-US" sz="3200" i="1">
                                          <a:latin typeface="Cambria Math"/>
                                        </a:rPr>
                                      </m:ctrlPr>
                                    </m:sSubPr>
                                    <m:e>
                                      <m:r>
                                        <a:rPr lang="en-US" sz="3200" i="1">
                                          <a:latin typeface="Cambria Math" panose="02040503050406030204" pitchFamily="18" charset="0"/>
                                        </a:rPr>
                                        <m:t>𝑥</m:t>
                                      </m:r>
                                    </m:e>
                                    <m:sub>
                                      <m:r>
                                        <a:rPr lang="en-US" sz="3200" b="0" i="1" smtClean="0">
                                          <a:latin typeface="Cambria Math" panose="02040503050406030204" pitchFamily="18" charset="0"/>
                                        </a:rPr>
                                        <m:t>𝑗</m:t>
                                      </m:r>
                                    </m:sub>
                                  </m:sSub>
                                </m:sup>
                              </m:sSup>
                            </m:e>
                          </m:nary>
                        </m:den>
                      </m:f>
                    </m:oMath>
                  </m:oMathPara>
                </a14:m>
                <a:endParaRPr lang="en-US" sz="3200" dirty="0"/>
              </a:p>
            </p:txBody>
          </p:sp>
        </mc:Choice>
        <mc:Fallback xmlns="">
          <p:sp>
            <p:nvSpPr>
              <p:cNvPr id="2" name="TextBox 1">
                <a:extLst>
                  <a:ext uri="{FF2B5EF4-FFF2-40B4-BE49-F238E27FC236}">
                    <a16:creationId xmlns:a16="http://schemas.microsoft.com/office/drawing/2014/main" id="{F0026402-78FB-AABF-F0E5-4BA3EB656BAA}"/>
                  </a:ext>
                </a:extLst>
              </p:cNvPr>
              <p:cNvSpPr txBox="1">
                <a:spLocks noRot="1" noChangeAspect="1" noMove="1" noResize="1" noEditPoints="1" noAdjustHandles="1" noChangeArrowheads="1" noChangeShapeType="1" noTextEdit="1"/>
              </p:cNvSpPr>
              <p:nvPr/>
            </p:nvSpPr>
            <p:spPr>
              <a:xfrm>
                <a:off x="2917861" y="2116476"/>
                <a:ext cx="3256908" cy="1118319"/>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6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 of Word2Vec</a:t>
            </a:r>
            <a:endParaRPr/>
          </a:p>
        </p:txBody>
      </p:sp>
      <p:sp>
        <p:nvSpPr>
          <p:cNvPr id="761" name="Google Shape;761;p67"/>
          <p:cNvSpPr txBox="1">
            <a:spLocks noGrp="1"/>
          </p:cNvSpPr>
          <p:nvPr>
            <p:ph type="body" idx="1"/>
          </p:nvPr>
        </p:nvSpPr>
        <p:spPr>
          <a:xfrm>
            <a:off x="715100" y="1242450"/>
            <a:ext cx="7713900" cy="367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3"/>
                </a:solidFill>
                <a:latin typeface="Golos Text Medium"/>
                <a:ea typeface="Golos Text Medium"/>
                <a:cs typeface="Golos Text Medium"/>
                <a:sym typeface="Golos Text Medium"/>
              </a:rPr>
              <a:t>(a) </a:t>
            </a:r>
            <a:r>
              <a:rPr lang="en" sz="2000">
                <a:latin typeface="Golos Text Medium"/>
                <a:ea typeface="Golos Text Medium"/>
                <a:cs typeface="Golos Text Medium"/>
                <a:sym typeface="Golos Text Medium"/>
              </a:rPr>
              <a:t>Out of Vocabulary (OOV) Words</a:t>
            </a:r>
            <a:endParaRPr/>
          </a:p>
          <a:p>
            <a:pPr marL="0" lvl="0" indent="0" algn="l" rtl="0">
              <a:spcBef>
                <a:spcPts val="1000"/>
              </a:spcBef>
              <a:spcAft>
                <a:spcPts val="0"/>
              </a:spcAft>
              <a:buNone/>
            </a:pPr>
            <a:r>
              <a:rPr lang="en"/>
              <a:t>In Word2Vec, an embedding is created for each word. As such, it can’t handle any words it has not encountered during its training.</a:t>
            </a:r>
            <a:endParaRPr/>
          </a:p>
          <a:p>
            <a:pPr marL="0" lvl="0" indent="0" algn="l" rtl="0">
              <a:spcBef>
                <a:spcPts val="1000"/>
              </a:spcBef>
              <a:spcAft>
                <a:spcPts val="0"/>
              </a:spcAft>
              <a:buNone/>
            </a:pPr>
            <a:r>
              <a:rPr lang="en"/>
              <a:t>For example, words such as “</a:t>
            </a:r>
            <a:r>
              <a:rPr lang="en">
                <a:solidFill>
                  <a:srgbClr val="93C47D"/>
                </a:solidFill>
              </a:rPr>
              <a:t>tensor</a:t>
            </a:r>
            <a:r>
              <a:rPr lang="en"/>
              <a:t>” and “</a:t>
            </a:r>
            <a:r>
              <a:rPr lang="en">
                <a:solidFill>
                  <a:srgbClr val="6D9EEB"/>
                </a:solidFill>
              </a:rPr>
              <a:t>flow</a:t>
            </a:r>
            <a:r>
              <a:rPr lang="en"/>
              <a:t>” are present in the vocabulary of Word2Vec. But if you try to get embedding for the compound word “</a:t>
            </a:r>
            <a:r>
              <a:rPr lang="en">
                <a:solidFill>
                  <a:srgbClr val="93C47D"/>
                </a:solidFill>
              </a:rPr>
              <a:t>tensor</a:t>
            </a:r>
            <a:r>
              <a:rPr lang="en">
                <a:solidFill>
                  <a:srgbClr val="6D9EEB"/>
                </a:solidFill>
              </a:rPr>
              <a:t>flow</a:t>
            </a:r>
            <a:r>
              <a:rPr lang="en"/>
              <a:t>”, you will get an </a:t>
            </a:r>
            <a:r>
              <a:rPr lang="en">
                <a:solidFill>
                  <a:srgbClr val="980000"/>
                </a:solidFill>
              </a:rPr>
              <a:t>out of vocabulary error</a:t>
            </a:r>
            <a:r>
              <a:rPr lang="en"/>
              <a:t>.</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Morphology</a:t>
            </a:r>
            <a:endParaRPr sz="2000">
              <a:latin typeface="Golos Text Medium"/>
              <a:ea typeface="Golos Text Medium"/>
              <a:cs typeface="Golos Text Medium"/>
              <a:sym typeface="Golos Text Medium"/>
            </a:endParaRPr>
          </a:p>
          <a:p>
            <a:pPr marL="0" lvl="0" indent="0" algn="l" rtl="0">
              <a:spcBef>
                <a:spcPts val="1700"/>
              </a:spcBef>
              <a:spcAft>
                <a:spcPts val="0"/>
              </a:spcAft>
              <a:buNone/>
            </a:pPr>
            <a:r>
              <a:rPr lang="en"/>
              <a:t>For words with same radicals such as “eat” and “eaten”, Word2Vec doesn’t do any parameter sharing. Each word is learned uniquely based on the context it appears in. Thus, there is scope for utilizing the internal structure of the word to make the process more efficient.</a:t>
            </a:r>
            <a:endParaRPr/>
          </a:p>
          <a:p>
            <a:pPr marL="0" lvl="0" indent="0" algn="l" rtl="0">
              <a:spcBef>
                <a:spcPts val="2500"/>
              </a:spcBef>
              <a:spcAft>
                <a:spcPts val="1000"/>
              </a:spcAft>
              <a:buNone/>
            </a:pPr>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8"/>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fastText</a:t>
            </a:r>
            <a:endParaRPr/>
          </a:p>
        </p:txBody>
      </p:sp>
      <p:sp>
        <p:nvSpPr>
          <p:cNvPr id="767" name="Google Shape;767;p68"/>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cxnSp>
        <p:nvCxnSpPr>
          <p:cNvPr id="768" name="Google Shape;768;p68"/>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69" name="Google Shape;769;p68"/>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69"/>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75" name="Google Shape;775;p69"/>
          <p:cNvSpPr txBox="1">
            <a:spLocks noGrp="1"/>
          </p:cNvSpPr>
          <p:nvPr>
            <p:ph type="body" idx="1"/>
          </p:nvPr>
        </p:nvSpPr>
        <p:spPr>
          <a:xfrm>
            <a:off x="715100" y="1242450"/>
            <a:ext cx="7713900" cy="429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Take a word and add angular brackets to denote the beginning and end of a word</a:t>
            </a:r>
            <a:endParaRPr/>
          </a:p>
          <a:p>
            <a:pPr marL="457200" lvl="0" indent="0" algn="l" rtl="0">
              <a:spcBef>
                <a:spcPts val="1000"/>
              </a:spcBef>
              <a:spcAft>
                <a:spcPts val="1000"/>
              </a:spcAft>
              <a:buNone/>
            </a:pPr>
            <a:endParaRPr/>
          </a:p>
        </p:txBody>
      </p:sp>
      <p:pic>
        <p:nvPicPr>
          <p:cNvPr id="776" name="Google Shape;776;p69"/>
          <p:cNvPicPr preferRelativeResize="0"/>
          <p:nvPr/>
        </p:nvPicPr>
        <p:blipFill>
          <a:blip r:embed="rId3">
            <a:alphaModFix/>
          </a:blip>
          <a:stretch>
            <a:fillRect/>
          </a:stretch>
        </p:blipFill>
        <p:spPr>
          <a:xfrm>
            <a:off x="2392675" y="1671325"/>
            <a:ext cx="4216350" cy="562175"/>
          </a:xfrm>
          <a:prstGeom prst="rect">
            <a:avLst/>
          </a:prstGeom>
          <a:noFill/>
          <a:ln>
            <a:noFill/>
          </a:ln>
        </p:spPr>
      </p:pic>
      <p:sp>
        <p:nvSpPr>
          <p:cNvPr id="777" name="Google Shape;777;p69"/>
          <p:cNvSpPr txBox="1">
            <a:spLocks noGrp="1"/>
          </p:cNvSpPr>
          <p:nvPr>
            <p:ph type="body" idx="1"/>
          </p:nvPr>
        </p:nvSpPr>
        <p:spPr>
          <a:xfrm>
            <a:off x="764125" y="2357250"/>
            <a:ext cx="7713900" cy="707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Font typeface="Arial"/>
              <a:buChar char="-"/>
            </a:pPr>
            <a:r>
              <a:rPr lang="en"/>
              <a:t>Then, we generate character n-grams of length n. Example: Word is eating and n-grams is 3</a:t>
            </a:r>
            <a:endParaRPr/>
          </a:p>
          <a:p>
            <a:pPr marL="0" lvl="0" indent="0" algn="l" rtl="0">
              <a:lnSpc>
                <a:spcPct val="100000"/>
              </a:lnSpc>
              <a:spcBef>
                <a:spcPts val="0"/>
              </a:spcBef>
              <a:spcAft>
                <a:spcPts val="0"/>
              </a:spcAft>
              <a:buNone/>
            </a:pPr>
            <a:endParaRPr/>
          </a:p>
          <a:p>
            <a:pPr marL="457200" lvl="0" indent="0" algn="l" rtl="0">
              <a:spcBef>
                <a:spcPts val="0"/>
              </a:spcBef>
              <a:spcAft>
                <a:spcPts val="1000"/>
              </a:spcAft>
              <a:buNone/>
            </a:pPr>
            <a:endParaRPr/>
          </a:p>
        </p:txBody>
      </p:sp>
      <p:grpSp>
        <p:nvGrpSpPr>
          <p:cNvPr id="778" name="Google Shape;778;p69"/>
          <p:cNvGrpSpPr/>
          <p:nvPr/>
        </p:nvGrpSpPr>
        <p:grpSpPr>
          <a:xfrm>
            <a:off x="2521458" y="3283325"/>
            <a:ext cx="4101067" cy="1021241"/>
            <a:chOff x="2521458" y="3283325"/>
            <a:chExt cx="4101067" cy="1021241"/>
          </a:xfrm>
        </p:grpSpPr>
        <p:grpSp>
          <p:nvGrpSpPr>
            <p:cNvPr id="779" name="Google Shape;779;p69"/>
            <p:cNvGrpSpPr/>
            <p:nvPr/>
          </p:nvGrpSpPr>
          <p:grpSpPr>
            <a:xfrm>
              <a:off x="2568863" y="3283325"/>
              <a:ext cx="4006247" cy="367796"/>
              <a:chOff x="573275" y="2904600"/>
              <a:chExt cx="4006247" cy="367796"/>
            </a:xfrm>
          </p:grpSpPr>
          <p:pic>
            <p:nvPicPr>
              <p:cNvPr id="780" name="Google Shape;780;p69"/>
              <p:cNvPicPr preferRelativeResize="0"/>
              <p:nvPr/>
            </p:nvPicPr>
            <p:blipFill>
              <a:blip r:embed="rId4">
                <a:alphaModFix/>
              </a:blip>
              <a:stretch>
                <a:fillRect/>
              </a:stretch>
            </p:blipFill>
            <p:spPr>
              <a:xfrm>
                <a:off x="573275" y="2904610"/>
                <a:ext cx="1319475" cy="367783"/>
              </a:xfrm>
              <a:prstGeom prst="rect">
                <a:avLst/>
              </a:prstGeom>
              <a:noFill/>
              <a:ln>
                <a:noFill/>
              </a:ln>
            </p:spPr>
          </p:pic>
          <p:pic>
            <p:nvPicPr>
              <p:cNvPr id="781" name="Google Shape;781;p69"/>
              <p:cNvPicPr preferRelativeResize="0"/>
              <p:nvPr/>
            </p:nvPicPr>
            <p:blipFill>
              <a:blip r:embed="rId5">
                <a:alphaModFix/>
              </a:blip>
              <a:stretch>
                <a:fillRect/>
              </a:stretch>
            </p:blipFill>
            <p:spPr>
              <a:xfrm>
                <a:off x="1916661" y="2904600"/>
                <a:ext cx="1319475" cy="367795"/>
              </a:xfrm>
              <a:prstGeom prst="rect">
                <a:avLst/>
              </a:prstGeom>
              <a:noFill/>
              <a:ln>
                <a:noFill/>
              </a:ln>
            </p:spPr>
          </p:pic>
          <p:pic>
            <p:nvPicPr>
              <p:cNvPr id="782" name="Google Shape;782;p69"/>
              <p:cNvPicPr preferRelativeResize="0"/>
              <p:nvPr/>
            </p:nvPicPr>
            <p:blipFill>
              <a:blip r:embed="rId6">
                <a:alphaModFix/>
              </a:blip>
              <a:stretch>
                <a:fillRect/>
              </a:stretch>
            </p:blipFill>
            <p:spPr>
              <a:xfrm>
                <a:off x="3260047" y="2904600"/>
                <a:ext cx="1319475" cy="367796"/>
              </a:xfrm>
              <a:prstGeom prst="rect">
                <a:avLst/>
              </a:prstGeom>
              <a:noFill/>
              <a:ln>
                <a:noFill/>
              </a:ln>
            </p:spPr>
          </p:pic>
        </p:grpSp>
        <p:grpSp>
          <p:nvGrpSpPr>
            <p:cNvPr id="783" name="Google Shape;783;p69"/>
            <p:cNvGrpSpPr/>
            <p:nvPr/>
          </p:nvGrpSpPr>
          <p:grpSpPr>
            <a:xfrm>
              <a:off x="2521458" y="3869797"/>
              <a:ext cx="4101067" cy="434770"/>
              <a:chOff x="2521458" y="3869797"/>
              <a:chExt cx="4101067" cy="434770"/>
            </a:xfrm>
          </p:grpSpPr>
          <p:pic>
            <p:nvPicPr>
              <p:cNvPr id="784" name="Google Shape;784;p69"/>
              <p:cNvPicPr preferRelativeResize="0"/>
              <p:nvPr/>
            </p:nvPicPr>
            <p:blipFill>
              <a:blip r:embed="rId7">
                <a:alphaModFix/>
              </a:blip>
              <a:stretch>
                <a:fillRect/>
              </a:stretch>
            </p:blipFill>
            <p:spPr>
              <a:xfrm>
                <a:off x="2521458" y="3880850"/>
                <a:ext cx="1319475" cy="367797"/>
              </a:xfrm>
              <a:prstGeom prst="rect">
                <a:avLst/>
              </a:prstGeom>
              <a:noFill/>
              <a:ln>
                <a:noFill/>
              </a:ln>
            </p:spPr>
          </p:pic>
          <p:pic>
            <p:nvPicPr>
              <p:cNvPr id="785" name="Google Shape;785;p69"/>
              <p:cNvPicPr preferRelativeResize="0"/>
              <p:nvPr/>
            </p:nvPicPr>
            <p:blipFill rotWithShape="1">
              <a:blip r:embed="rId8">
                <a:alphaModFix/>
              </a:blip>
              <a:srcRect t="8330" b="-8330"/>
              <a:stretch/>
            </p:blipFill>
            <p:spPr>
              <a:xfrm>
                <a:off x="5303050" y="3869797"/>
                <a:ext cx="1319475" cy="434770"/>
              </a:xfrm>
              <a:prstGeom prst="rect">
                <a:avLst/>
              </a:prstGeom>
              <a:noFill/>
              <a:ln>
                <a:noFill/>
              </a:ln>
            </p:spPr>
          </p:pic>
          <p:pic>
            <p:nvPicPr>
              <p:cNvPr id="786" name="Google Shape;786;p69"/>
              <p:cNvPicPr preferRelativeResize="0"/>
              <p:nvPr/>
            </p:nvPicPr>
            <p:blipFill>
              <a:blip r:embed="rId9">
                <a:alphaModFix/>
              </a:blip>
              <a:stretch>
                <a:fillRect/>
              </a:stretch>
            </p:blipFill>
            <p:spPr>
              <a:xfrm>
                <a:off x="3908850" y="3869800"/>
                <a:ext cx="1326266" cy="367800"/>
              </a:xfrm>
              <a:prstGeom prst="rect">
                <a:avLst/>
              </a:prstGeom>
              <a:noFill/>
              <a:ln>
                <a:noFill/>
              </a:ln>
            </p:spPr>
          </p:pic>
        </p:grpSp>
      </p:gr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7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2" name="Google Shape;792;p70"/>
          <p:cNvSpPr txBox="1">
            <a:spLocks noGrp="1"/>
          </p:cNvSpPr>
          <p:nvPr>
            <p:ph type="body" idx="1"/>
          </p:nvPr>
        </p:nvSpPr>
        <p:spPr>
          <a:xfrm>
            <a:off x="715100" y="1242450"/>
            <a:ext cx="7713900" cy="12654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Since there can be huge number of unique n-grams hashing to bound the memory requirements.</a:t>
            </a:r>
            <a:endParaRPr/>
          </a:p>
          <a:p>
            <a:pPr marL="457200" lvl="0" indent="-333375" algn="l" rtl="0">
              <a:spcBef>
                <a:spcPts val="0"/>
              </a:spcBef>
              <a:spcAft>
                <a:spcPts val="0"/>
              </a:spcAft>
              <a:buClr>
                <a:srgbClr val="3D4144"/>
              </a:buClr>
              <a:buSzPts val="1650"/>
              <a:buFont typeface="Roboto"/>
              <a:buChar char="-"/>
            </a:pPr>
            <a:r>
              <a:rPr lang="en"/>
              <a:t>Instead of learning an embedding for each unique n-gram, model will learn total B embeddings where B denotes the bucket size</a:t>
            </a:r>
            <a:endParaRPr sz="1650">
              <a:solidFill>
                <a:srgbClr val="3D4144"/>
              </a:solidFill>
              <a:highlight>
                <a:srgbClr val="FFFFFF"/>
              </a:highlight>
              <a:latin typeface="Roboto"/>
              <a:ea typeface="Roboto"/>
              <a:cs typeface="Roboto"/>
              <a:sym typeface="Roboto"/>
            </a:endParaRPr>
          </a:p>
        </p:txBody>
      </p:sp>
      <p:pic>
        <p:nvPicPr>
          <p:cNvPr id="793" name="Google Shape;793;p70"/>
          <p:cNvPicPr preferRelativeResize="0"/>
          <p:nvPr/>
        </p:nvPicPr>
        <p:blipFill>
          <a:blip r:embed="rId3">
            <a:alphaModFix/>
          </a:blip>
          <a:stretch>
            <a:fillRect/>
          </a:stretch>
        </p:blipFill>
        <p:spPr>
          <a:xfrm>
            <a:off x="2371725" y="2678375"/>
            <a:ext cx="4400550" cy="2114550"/>
          </a:xfrm>
          <a:prstGeom prst="rect">
            <a:avLst/>
          </a:prstGeom>
          <a:noFill/>
          <a:ln>
            <a:noFill/>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797"/>
        <p:cNvGrpSpPr/>
        <p:nvPr/>
      </p:nvGrpSpPr>
      <p:grpSpPr>
        <a:xfrm>
          <a:off x="0" y="0"/>
          <a:ext cx="0" cy="0"/>
          <a:chOff x="0" y="0"/>
          <a:chExt cx="0" cy="0"/>
        </a:xfrm>
      </p:grpSpPr>
      <p:sp>
        <p:nvSpPr>
          <p:cNvPr id="798" name="Google Shape;798;p71"/>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9" name="Google Shape;799;p71"/>
          <p:cNvSpPr txBox="1">
            <a:spLocks noGrp="1"/>
          </p:cNvSpPr>
          <p:nvPr>
            <p:ph type="body" idx="1"/>
          </p:nvPr>
        </p:nvSpPr>
        <p:spPr>
          <a:xfrm>
            <a:off x="715100" y="1505025"/>
            <a:ext cx="7713900" cy="8037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Each character n-gram is hashed to an integer between 1 to B.</a:t>
            </a:r>
            <a:endParaRPr/>
          </a:p>
          <a:p>
            <a:pPr marL="457200" lvl="0" indent="-333375" algn="l" rtl="0">
              <a:spcBef>
                <a:spcPts val="0"/>
              </a:spcBef>
              <a:spcAft>
                <a:spcPts val="0"/>
              </a:spcAft>
              <a:buClr>
                <a:srgbClr val="3D4144"/>
              </a:buClr>
              <a:buSzPts val="1650"/>
              <a:buFont typeface="Roboto"/>
              <a:buChar char="-"/>
            </a:pPr>
            <a:r>
              <a:rPr lang="en"/>
              <a:t>It helps control the vocabulary size</a:t>
            </a:r>
            <a:endParaRPr sz="1650">
              <a:solidFill>
                <a:srgbClr val="3D4144"/>
              </a:solidFill>
              <a:highlight>
                <a:srgbClr val="FFFFFF"/>
              </a:highlight>
              <a:latin typeface="Roboto"/>
              <a:ea typeface="Roboto"/>
              <a:cs typeface="Roboto"/>
              <a:sym typeface="Roboto"/>
            </a:endParaRPr>
          </a:p>
        </p:txBody>
      </p:sp>
      <p:pic>
        <p:nvPicPr>
          <p:cNvPr id="800" name="Google Shape;800;p71"/>
          <p:cNvPicPr preferRelativeResize="0"/>
          <p:nvPr/>
        </p:nvPicPr>
        <p:blipFill>
          <a:blip r:embed="rId3">
            <a:alphaModFix/>
          </a:blip>
          <a:stretch>
            <a:fillRect/>
          </a:stretch>
        </p:blipFill>
        <p:spPr>
          <a:xfrm>
            <a:off x="1762175" y="2995250"/>
            <a:ext cx="5619750" cy="819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804"/>
        <p:cNvGrpSpPr/>
        <p:nvPr/>
      </p:nvGrpSpPr>
      <p:grpSpPr>
        <a:xfrm>
          <a:off x="0" y="0"/>
          <a:ext cx="0" cy="0"/>
          <a:chOff x="0" y="0"/>
          <a:chExt cx="0" cy="0"/>
        </a:xfrm>
      </p:grpSpPr>
      <p:sp>
        <p:nvSpPr>
          <p:cNvPr id="805" name="Google Shape;805;p72"/>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Fowler-Noll-Vo Hashing</a:t>
            </a:r>
            <a:endParaRPr/>
          </a:p>
        </p:txBody>
      </p:sp>
      <p:pic>
        <p:nvPicPr>
          <p:cNvPr id="806" name="Google Shape;806;p72"/>
          <p:cNvPicPr preferRelativeResize="0"/>
          <p:nvPr/>
        </p:nvPicPr>
        <p:blipFill>
          <a:blip r:embed="rId3">
            <a:alphaModFix/>
          </a:blip>
          <a:stretch>
            <a:fillRect/>
          </a:stretch>
        </p:blipFill>
        <p:spPr>
          <a:xfrm>
            <a:off x="980075" y="1765988"/>
            <a:ext cx="3523300" cy="2479375"/>
          </a:xfrm>
          <a:prstGeom prst="rect">
            <a:avLst/>
          </a:prstGeom>
          <a:noFill/>
          <a:ln>
            <a:noFill/>
          </a:ln>
        </p:spPr>
      </p:pic>
      <p:pic>
        <p:nvPicPr>
          <p:cNvPr id="807" name="Google Shape;807;p72"/>
          <p:cNvPicPr preferRelativeResize="0"/>
          <p:nvPr/>
        </p:nvPicPr>
        <p:blipFill>
          <a:blip r:embed="rId4">
            <a:alphaModFix/>
          </a:blip>
          <a:stretch>
            <a:fillRect/>
          </a:stretch>
        </p:blipFill>
        <p:spPr>
          <a:xfrm>
            <a:off x="4764450" y="1766000"/>
            <a:ext cx="3378400" cy="2377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36" name="Google Shape;236;p24"/>
          <p:cNvSpPr txBox="1">
            <a:spLocks noGrp="1"/>
          </p:cNvSpPr>
          <p:nvPr>
            <p:ph type="body" idx="4294967295"/>
          </p:nvPr>
        </p:nvSpPr>
        <p:spPr>
          <a:xfrm>
            <a:off x="1516450" y="1047625"/>
            <a:ext cx="1119000" cy="3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b="1"/>
              <a:t>dog: 14</a:t>
            </a:r>
            <a:endParaRPr b="1"/>
          </a:p>
          <a:p>
            <a:pPr marL="0" lvl="0" indent="0" algn="l" rtl="0">
              <a:spcBef>
                <a:spcPts val="0"/>
              </a:spcBef>
              <a:spcAft>
                <a:spcPts val="0"/>
              </a:spcAft>
              <a:buNone/>
            </a:pPr>
            <a:r>
              <a:rPr lang="en" b="1"/>
              <a:t>dogs: 15</a:t>
            </a:r>
            <a:endParaRPr b="1"/>
          </a:p>
        </p:txBody>
      </p:sp>
      <p:sp>
        <p:nvSpPr>
          <p:cNvPr id="237" name="Google Shape;237;p24"/>
          <p:cNvSpPr txBox="1">
            <a:spLocks noGrp="1"/>
          </p:cNvSpPr>
          <p:nvPr>
            <p:ph type="body" idx="4294967295"/>
          </p:nvPr>
        </p:nvSpPr>
        <p:spPr>
          <a:xfrm>
            <a:off x="3422725" y="1854550"/>
            <a:ext cx="4678800" cy="20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word “dog” and “dogs” are very similarity meaning. But tokenizer represent two words with two ID, model will learning two words different meaning. This make lost a lot of information.</a:t>
            </a:r>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7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Optimize Softmax</a:t>
            </a:r>
            <a:endParaRPr dirty="0"/>
          </a:p>
        </p:txBody>
      </p:sp>
      <p:sp>
        <p:nvSpPr>
          <p:cNvPr id="813" name="Google Shape;813;p7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cxnSp>
        <p:nvCxnSpPr>
          <p:cNvPr id="814" name="Google Shape;814;p7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15" name="Google Shape;815;p73"/>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p:sp>
        <p:nvSpPr>
          <p:cNvPr id="821" name="Google Shape;821;p74"/>
          <p:cNvSpPr txBox="1">
            <a:spLocks noGrp="1"/>
          </p:cNvSpPr>
          <p:nvPr>
            <p:ph type="body" idx="1"/>
          </p:nvPr>
        </p:nvSpPr>
        <p:spPr>
          <a:xfrm>
            <a:off x="715000" y="1163524"/>
            <a:ext cx="7713900" cy="1345808"/>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dirty="0"/>
              <a:t>Maximizing the </a:t>
            </a:r>
            <a:r>
              <a:rPr lang="en" dirty="0">
                <a:solidFill>
                  <a:schemeClr val="accent1"/>
                </a:solidFill>
              </a:rPr>
              <a:t>similarity of the words in the same context</a:t>
            </a:r>
            <a:endParaRPr dirty="0">
              <a:solidFill>
                <a:schemeClr val="accent1"/>
              </a:solidFill>
            </a:endParaRPr>
          </a:p>
          <a:p>
            <a:pPr marL="457200" lvl="0" indent="-333375" algn="l" rtl="0">
              <a:spcBef>
                <a:spcPts val="0"/>
              </a:spcBef>
              <a:spcAft>
                <a:spcPts val="0"/>
              </a:spcAft>
              <a:buClr>
                <a:srgbClr val="3D4144"/>
              </a:buClr>
              <a:buSzPts val="1650"/>
              <a:buFont typeface="Roboto"/>
              <a:buChar char="-"/>
            </a:pPr>
            <a:r>
              <a:rPr lang="en" dirty="0"/>
              <a:t>Minimizing the </a:t>
            </a:r>
            <a:r>
              <a:rPr lang="en" dirty="0">
                <a:solidFill>
                  <a:srgbClr val="00B050"/>
                </a:solidFill>
              </a:rPr>
              <a:t>similarity of the words when they occur in different contexts</a:t>
            </a:r>
            <a:endParaRPr dirty="0">
              <a:solidFill>
                <a:srgbClr val="00B050"/>
              </a:solidFill>
            </a:endParaRPr>
          </a:p>
          <a:p>
            <a:pPr marL="457200" lvl="0" indent="-317500" algn="l" rtl="0">
              <a:spcBef>
                <a:spcPts val="0"/>
              </a:spcBef>
              <a:spcAft>
                <a:spcPts val="0"/>
              </a:spcAft>
              <a:buSzPts val="1400"/>
              <a:buChar char="-"/>
            </a:pPr>
            <a:r>
              <a:rPr lang="en" dirty="0"/>
              <a:t>Instead of computing probabilities for </a:t>
            </a:r>
            <a:r>
              <a:rPr lang="en" dirty="0">
                <a:solidFill>
                  <a:srgbClr val="C00000"/>
                </a:solidFill>
              </a:rPr>
              <a:t>all words in entire corpus</a:t>
            </a:r>
            <a:r>
              <a:rPr lang="en" dirty="0"/>
              <a:t>, Negative sampling just consider </a:t>
            </a:r>
            <a:r>
              <a:rPr lang="en" dirty="0">
                <a:solidFill>
                  <a:srgbClr val="C00000"/>
                </a:solidFill>
              </a:rPr>
              <a:t>small subset of words</a:t>
            </a:r>
            <a:r>
              <a:rPr lang="en" dirty="0"/>
              <a:t> (negative examples) for each training example.</a:t>
            </a:r>
            <a:endParaRPr dirty="0"/>
          </a:p>
        </p:txBody>
      </p:sp>
      <p:graphicFrame>
        <p:nvGraphicFramePr>
          <p:cNvPr id="4" name="Table 3">
            <a:extLst>
              <a:ext uri="{FF2B5EF4-FFF2-40B4-BE49-F238E27FC236}">
                <a16:creationId xmlns:a16="http://schemas.microsoft.com/office/drawing/2014/main" xmlns="" id="{F8CCE996-504B-A96E-C678-12146692B925}"/>
              </a:ext>
            </a:extLst>
          </p:cNvPr>
          <p:cNvGraphicFramePr>
            <a:graphicFrameLocks noGrp="1"/>
          </p:cNvGraphicFramePr>
          <p:nvPr>
            <p:extLst>
              <p:ext uri="{D42A27DB-BD31-4B8C-83A1-F6EECF244321}">
                <p14:modId xmlns:p14="http://schemas.microsoft.com/office/powerpoint/2010/main" val="2073243681"/>
              </p:ext>
            </p:extLst>
          </p:nvPr>
        </p:nvGraphicFramePr>
        <p:xfrm>
          <a:off x="5691883" y="2634169"/>
          <a:ext cx="2482922" cy="2025732"/>
        </p:xfrm>
        <a:graphic>
          <a:graphicData uri="http://schemas.openxmlformats.org/drawingml/2006/table">
            <a:tbl>
              <a:tblPr firstRow="1" bandRow="1">
                <a:tableStyleId>{7D9A748A-5EDF-47A2-A65E-5F4390420DF3}</a:tableStyleId>
              </a:tblPr>
              <a:tblGrid>
                <a:gridCol w="1241461">
                  <a:extLst>
                    <a:ext uri="{9D8B030D-6E8A-4147-A177-3AD203B41FA5}">
                      <a16:colId xmlns:a16="http://schemas.microsoft.com/office/drawing/2014/main" xmlns="" val="2277549605"/>
                    </a:ext>
                  </a:extLst>
                </a:gridCol>
                <a:gridCol w="1241461">
                  <a:extLst>
                    <a:ext uri="{9D8B030D-6E8A-4147-A177-3AD203B41FA5}">
                      <a16:colId xmlns:a16="http://schemas.microsoft.com/office/drawing/2014/main" xmlns="" val="1399473566"/>
                    </a:ext>
                  </a:extLst>
                </a:gridCol>
              </a:tblGrid>
              <a:tr h="337622">
                <a:tc>
                  <a:txBody>
                    <a:bodyPr/>
                    <a:lstStyle/>
                    <a:p>
                      <a:pPr algn="ctr"/>
                      <a:r>
                        <a:rPr lang="en-US" b="1" dirty="0"/>
                        <a:t>cat</a:t>
                      </a:r>
                    </a:p>
                  </a:txBody>
                  <a:tcPr/>
                </a:tc>
                <a:tc>
                  <a:txBody>
                    <a:bodyPr/>
                    <a:lstStyle/>
                    <a:p>
                      <a:pPr algn="ctr"/>
                      <a:r>
                        <a:rPr lang="en-US" dirty="0">
                          <a:solidFill>
                            <a:schemeClr val="accent1"/>
                          </a:solidFill>
                        </a:rPr>
                        <a:t>jumped</a:t>
                      </a:r>
                    </a:p>
                  </a:txBody>
                  <a:tcPr/>
                </a:tc>
                <a:extLst>
                  <a:ext uri="{0D108BD9-81ED-4DB2-BD59-A6C34878D82A}">
                    <a16:rowId xmlns:a16="http://schemas.microsoft.com/office/drawing/2014/main" xmlns="" val="575566573"/>
                  </a:ext>
                </a:extLst>
              </a:tr>
              <a:tr h="337622">
                <a:tc>
                  <a:txBody>
                    <a:bodyPr/>
                    <a:lstStyle/>
                    <a:p>
                      <a:pPr algn="ctr"/>
                      <a:r>
                        <a:rPr lang="en-US" b="1" dirty="0"/>
                        <a:t>cat</a:t>
                      </a:r>
                    </a:p>
                  </a:txBody>
                  <a:tcPr/>
                </a:tc>
                <a:tc>
                  <a:txBody>
                    <a:bodyPr/>
                    <a:lstStyle/>
                    <a:p>
                      <a:pPr algn="ctr"/>
                      <a:r>
                        <a:rPr lang="en-US" dirty="0">
                          <a:solidFill>
                            <a:srgbClr val="00B050"/>
                          </a:solidFill>
                        </a:rPr>
                        <a:t>Tennis</a:t>
                      </a:r>
                    </a:p>
                  </a:txBody>
                  <a:tcPr/>
                </a:tc>
                <a:extLst>
                  <a:ext uri="{0D108BD9-81ED-4DB2-BD59-A6C34878D82A}">
                    <a16:rowId xmlns:a16="http://schemas.microsoft.com/office/drawing/2014/main" xmlns="" val="117914040"/>
                  </a:ext>
                </a:extLst>
              </a:tr>
              <a:tr h="337622">
                <a:tc>
                  <a:txBody>
                    <a:bodyPr/>
                    <a:lstStyle/>
                    <a:p>
                      <a:pPr algn="ctr"/>
                      <a:r>
                        <a:rPr lang="en-US" b="1" dirty="0"/>
                        <a:t>cat</a:t>
                      </a:r>
                    </a:p>
                  </a:txBody>
                  <a:tcPr/>
                </a:tc>
                <a:tc>
                  <a:txBody>
                    <a:bodyPr/>
                    <a:lstStyle/>
                    <a:p>
                      <a:pPr algn="ctr"/>
                      <a:r>
                        <a:rPr lang="en-US" dirty="0">
                          <a:solidFill>
                            <a:srgbClr val="00B050"/>
                          </a:solidFill>
                        </a:rPr>
                        <a:t>Nurse</a:t>
                      </a:r>
                    </a:p>
                  </a:txBody>
                  <a:tcPr/>
                </a:tc>
                <a:extLst>
                  <a:ext uri="{0D108BD9-81ED-4DB2-BD59-A6C34878D82A}">
                    <a16:rowId xmlns:a16="http://schemas.microsoft.com/office/drawing/2014/main" xmlns="" val="636183640"/>
                  </a:ext>
                </a:extLst>
              </a:tr>
              <a:tr h="337622">
                <a:tc>
                  <a:txBody>
                    <a:bodyPr/>
                    <a:lstStyle/>
                    <a:p>
                      <a:pPr algn="ctr"/>
                      <a:r>
                        <a:rPr lang="en-US" b="1" dirty="0"/>
                        <a:t>cat</a:t>
                      </a:r>
                    </a:p>
                  </a:txBody>
                  <a:tcPr/>
                </a:tc>
                <a:tc>
                  <a:txBody>
                    <a:bodyPr/>
                    <a:lstStyle/>
                    <a:p>
                      <a:pPr algn="ctr"/>
                      <a:r>
                        <a:rPr lang="en-US" dirty="0">
                          <a:solidFill>
                            <a:srgbClr val="00B050"/>
                          </a:solidFill>
                        </a:rPr>
                        <a:t>Sea</a:t>
                      </a:r>
                    </a:p>
                  </a:txBody>
                  <a:tcPr/>
                </a:tc>
                <a:extLst>
                  <a:ext uri="{0D108BD9-81ED-4DB2-BD59-A6C34878D82A}">
                    <a16:rowId xmlns:a16="http://schemas.microsoft.com/office/drawing/2014/main" xmlns="" val="1725591912"/>
                  </a:ext>
                </a:extLst>
              </a:tr>
              <a:tr h="337622">
                <a:tc>
                  <a:txBody>
                    <a:bodyPr/>
                    <a:lstStyle/>
                    <a:p>
                      <a:pPr algn="ctr"/>
                      <a:r>
                        <a:rPr lang="en-US" b="1" dirty="0"/>
                        <a:t>cat</a:t>
                      </a:r>
                    </a:p>
                  </a:txBody>
                  <a:tcPr/>
                </a:tc>
                <a:tc>
                  <a:txBody>
                    <a:bodyPr/>
                    <a:lstStyle/>
                    <a:p>
                      <a:pPr algn="ctr"/>
                      <a:r>
                        <a:rPr lang="en-US" dirty="0">
                          <a:solidFill>
                            <a:srgbClr val="00B050"/>
                          </a:solidFill>
                        </a:rPr>
                        <a:t>Apple</a:t>
                      </a:r>
                    </a:p>
                  </a:txBody>
                  <a:tcPr/>
                </a:tc>
                <a:extLst>
                  <a:ext uri="{0D108BD9-81ED-4DB2-BD59-A6C34878D82A}">
                    <a16:rowId xmlns:a16="http://schemas.microsoft.com/office/drawing/2014/main" xmlns="" val="121779136"/>
                  </a:ext>
                </a:extLst>
              </a:tr>
              <a:tr h="337622">
                <a:tc>
                  <a:txBody>
                    <a:bodyPr/>
                    <a:lstStyle/>
                    <a:p>
                      <a:pPr algn="ctr"/>
                      <a:r>
                        <a:rPr lang="en-US" b="1" dirty="0"/>
                        <a:t>cat</a:t>
                      </a:r>
                    </a:p>
                  </a:txBody>
                  <a:tcPr/>
                </a:tc>
                <a:tc>
                  <a:txBody>
                    <a:bodyPr/>
                    <a:lstStyle/>
                    <a:p>
                      <a:pPr algn="ctr"/>
                      <a:r>
                        <a:rPr lang="en-US" dirty="0">
                          <a:solidFill>
                            <a:srgbClr val="00B050"/>
                          </a:solidFill>
                        </a:rPr>
                        <a:t>Carrot</a:t>
                      </a:r>
                    </a:p>
                  </a:txBody>
                  <a:tcPr/>
                </a:tc>
                <a:extLst>
                  <a:ext uri="{0D108BD9-81ED-4DB2-BD59-A6C34878D82A}">
                    <a16:rowId xmlns:a16="http://schemas.microsoft.com/office/drawing/2014/main" xmlns="" val="469785882"/>
                  </a:ext>
                </a:extLst>
              </a:tr>
            </a:tbl>
          </a:graphicData>
        </a:graphic>
      </p:graphicFrame>
      <mc:AlternateContent xmlns:mc="http://schemas.openxmlformats.org/markup-compatibility/2006" xmlns:a14="http://schemas.microsoft.com/office/drawing/2010/main">
        <mc:Choice Requires="a14">
          <p:sp>
            <p:nvSpPr>
              <p:cNvPr id="5" name="Google Shape;821;p74">
                <a:extLst>
                  <a:ext uri="{FF2B5EF4-FFF2-40B4-BE49-F238E27FC236}">
                    <a16:creationId xmlns:a16="http://schemas.microsoft.com/office/drawing/2014/main" xmlns="" id="{9E456685-34AD-C888-0677-646EFB6DC43A}"/>
                  </a:ext>
                </a:extLst>
              </p:cNvPr>
              <p:cNvSpPr txBox="1">
                <a:spLocks/>
              </p:cNvSpPr>
              <p:nvPr/>
            </p:nvSpPr>
            <p:spPr>
              <a:xfrm>
                <a:off x="715000" y="2739764"/>
                <a:ext cx="4824483" cy="1814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b="1" dirty="0"/>
                  <a:t>Example</a:t>
                </a:r>
                <a:r>
                  <a:rPr lang="en-US" dirty="0"/>
                  <a:t>: The </a:t>
                </a:r>
                <a:r>
                  <a:rPr lang="en-US" b="1" dirty="0"/>
                  <a:t>cat</a:t>
                </a:r>
                <a:r>
                  <a:rPr lang="en-US" dirty="0"/>
                  <a:t> </a:t>
                </a:r>
                <a:r>
                  <a:rPr lang="en-US" dirty="0">
                    <a:solidFill>
                      <a:schemeClr val="accent1"/>
                    </a:solidFill>
                  </a:rPr>
                  <a:t>jumped</a:t>
                </a:r>
                <a:r>
                  <a:rPr lang="en-US" dirty="0"/>
                  <a:t> over the fence and ran away</a:t>
                </a:r>
              </a:p>
              <a:p>
                <a:pPr marL="123825" indent="0">
                  <a:buClr>
                    <a:srgbClr val="3D4144"/>
                  </a:buClr>
                  <a:buSzPts val="1650"/>
                  <a:buNone/>
                </a:pPr>
                <a:r>
                  <a:rPr lang="en-US" dirty="0"/>
                  <a:t>- Replace </a:t>
                </a:r>
                <a:r>
                  <a:rPr lang="en-US" dirty="0" err="1"/>
                  <a:t>softmax</a:t>
                </a:r>
                <a:r>
                  <a:rPr lang="en-US" dirty="0"/>
                  <a:t> function by binary classify (sigmoid function)</a:t>
                </a:r>
              </a:p>
              <a:p>
                <a:pPr marL="123825" indent="0">
                  <a:buClr>
                    <a:srgbClr val="3D4144"/>
                  </a:buClr>
                  <a:buSzPts val="1650"/>
                  <a:buNone/>
                </a:pPr>
                <a:r>
                  <a:rPr lang="en-US" dirty="0"/>
                  <a:t>- Complexity time of </a:t>
                </a:r>
                <a:r>
                  <a:rPr lang="en-US" dirty="0" err="1"/>
                  <a:t>softmax</a:t>
                </a:r>
                <a:r>
                  <a:rPr lang="en-US" dirty="0"/>
                  <a:t>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complexity time of sigmoid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(1)</m:t>
                    </m:r>
                  </m:oMath>
                </a14:m>
                <a:endParaRPr lang="en-US" dirty="0"/>
              </a:p>
            </p:txBody>
          </p:sp>
        </mc:Choice>
        <mc:Fallback xmlns="">
          <p:sp>
            <p:nvSpPr>
              <p:cNvPr id="5" name="Google Shape;821;p74">
                <a:extLst>
                  <a:ext uri="{FF2B5EF4-FFF2-40B4-BE49-F238E27FC236}">
                    <a16:creationId xmlns:a16="http://schemas.microsoft.com/office/drawing/2014/main" id="{9E456685-34AD-C888-0677-646EFB6DC43A}"/>
                  </a:ext>
                </a:extLst>
              </p:cNvPr>
              <p:cNvSpPr txBox="1">
                <a:spLocks noRot="1" noChangeAspect="1" noMove="1" noResize="1" noEditPoints="1" noAdjustHandles="1" noChangeArrowheads="1" noChangeShapeType="1" noTextEdit="1"/>
              </p:cNvSpPr>
              <p:nvPr/>
            </p:nvSpPr>
            <p:spPr>
              <a:xfrm>
                <a:off x="715000" y="2739764"/>
                <a:ext cx="4824483" cy="1814542"/>
              </a:xfrm>
              <a:prstGeom prst="rect">
                <a:avLst/>
              </a:prstGeom>
              <a:blipFill>
                <a:blip r:embed="rId3"/>
                <a:stretch>
                  <a:fillRect/>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5AF5821E-0841-1BF7-6C09-3990CF8F4C7C}"/>
                  </a:ext>
                </a:extLst>
              </p:cNvPr>
              <p:cNvSpPr txBox="1"/>
              <p:nvPr/>
            </p:nvSpPr>
            <p:spPr>
              <a:xfrm>
                <a:off x="2012581" y="1670259"/>
                <a:ext cx="5641737" cy="871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a:rPr>
                        <m:t>(</m:t>
                      </m:r>
                      <m:r>
                        <a:rPr lang="en-US" sz="2000" b="0" i="1" smtClean="0">
                          <a:latin typeface="Cambria Math"/>
                          <a:ea typeface="Cambria Math"/>
                        </a:rPr>
                        <m:t>𝜃</m:t>
                      </m:r>
                      <m:r>
                        <a:rPr lang="en-US" sz="2000" b="0" i="1" smtClean="0">
                          <a:latin typeface="Cambria Math"/>
                        </a:rPr>
                        <m:t>)</m:t>
                      </m:r>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panose="02040503050406030204" pitchFamily="18" charset="0"/>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sSubSup>
                                <m:sSubSupPr>
                                  <m:ctrlPr>
                                    <a:rPr lang="en-US" sz="2000" b="0" i="1" smtClean="0">
                                      <a:latin typeface="Cambria Math"/>
                                    </a:rPr>
                                  </m:ctrlPr>
                                </m:sSubSupPr>
                                <m:e>
                                  <m:r>
                                    <a:rPr lang="en-US" sz="2000" b="0" i="1" smtClean="0">
                                      <a:latin typeface="Cambria Math" panose="02040503050406030204" pitchFamily="18" charset="0"/>
                                    </a:rPr>
                                    <m:t>𝑢</m:t>
                                  </m:r>
                                </m:e>
                                <m:sub>
                                  <m:r>
                                    <a:rPr lang="en-US" sz="2000" b="0" i="1" smtClean="0">
                                      <a:latin typeface="Cambria Math"/>
                                    </a:rPr>
                                    <m:t>𝑜</m:t>
                                  </m:r>
                                </m:sub>
                                <m:sup>
                                  <m:r>
                                    <a:rPr lang="en-US" sz="2000" b="0" i="1" smtClean="0">
                                      <a:latin typeface="Cambria Math" panose="02040503050406030204" pitchFamily="18" charset="0"/>
                                    </a:rPr>
                                    <m:t>𝑇</m:t>
                                  </m:r>
                                </m:sup>
                              </m:sSubSup>
                              <m:sSub>
                                <m:sSubPr>
                                  <m:ctrlPr>
                                    <a:rPr lang="en-US" sz="2000" b="0" i="1" smtClean="0">
                                      <a:latin typeface="Cambria Math"/>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r>
                            <a:rPr lang="en-US" sz="2000" b="0" i="1" smtClean="0">
                              <a:latin typeface="Cambria Math" panose="02040503050406030204" pitchFamily="18" charset="0"/>
                            </a:rPr>
                            <m:t>+ </m:t>
                          </m:r>
                          <m:nary>
                            <m:naryPr>
                              <m:chr m:val="∑"/>
                              <m:ctrlPr>
                                <a:rPr lang="en-US" sz="2000" b="0" i="1" smtClean="0">
                                  <a:latin typeface="Cambria Math"/>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sSub>
                                <m:sSubPr>
                                  <m:ctrlPr>
                                    <a:rPr lang="en-US" sz="2000" b="0" i="1" smtClean="0">
                                      <a:latin typeface="Cambria Math"/>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𝑗</m:t>
                                  </m:r>
                                  <m:r>
                                    <a:rPr lang="en-US" sz="2000" b="0" i="1" smtClean="0">
                                      <a:latin typeface="Cambria Math" panose="02040503050406030204" pitchFamily="18" charset="0"/>
                                    </a:rPr>
                                    <m:t>~</m:t>
                                  </m:r>
                                  <m:sSub>
                                    <m:sSubPr>
                                      <m:ctrlPr>
                                        <a:rPr lang="en-US" sz="2000" b="0" i="1" smtClean="0">
                                          <a:latin typeface="Cambria Math"/>
                                        </a:rPr>
                                      </m:ctrlPr>
                                    </m:sSubPr>
                                    <m:e>
                                      <m:r>
                                        <a:rPr lang="en-US" sz="2000" b="0" i="1" smtClean="0">
                                          <a:latin typeface="Cambria Math"/>
                                        </a:rPr>
                                        <m:t>𝑃</m:t>
                                      </m:r>
                                    </m:e>
                                    <m:sub>
                                      <m:r>
                                        <a:rPr lang="en-US" sz="2000" b="0" i="1" smtClean="0">
                                          <a:latin typeface="Cambria Math"/>
                                        </a:rPr>
                                        <m:t>𝑛</m:t>
                                      </m:r>
                                    </m:sub>
                                  </m:sSub>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rPr>
                                        <m:t>−</m:t>
                                      </m:r>
                                      <m:sSubSup>
                                        <m:sSubSupPr>
                                          <m:ctrlPr>
                                            <a:rPr lang="en-US" sz="2000" b="0" i="1" smtClean="0">
                                              <a:latin typeface="Cambria Math"/>
                                            </a:rPr>
                                          </m:ctrlPr>
                                        </m:sSubSupPr>
                                        <m:e>
                                          <m:r>
                                            <a:rPr lang="en-US" sz="2000" b="0" i="1" smtClean="0">
                                              <a:latin typeface="Cambria Math" panose="02040503050406030204" pitchFamily="18" charset="0"/>
                                            </a:rPr>
                                            <m:t>𝑢</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𝑇</m:t>
                                          </m:r>
                                        </m:sup>
                                      </m:sSubSup>
                                      <m:sSub>
                                        <m:sSubPr>
                                          <m:ctrlPr>
                                            <a:rPr lang="en-US" sz="2000" b="0" i="1" smtClean="0">
                                              <a:latin typeface="Cambria Math"/>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e>
                              </m:func>
                              <m:r>
                                <a:rPr lang="en-US" sz="2000" b="0" i="1" smtClean="0">
                                  <a:latin typeface="Cambria Math" panose="02040503050406030204" pitchFamily="18" charset="0"/>
                                </a:rPr>
                                <m:t>]</m:t>
                              </m:r>
                            </m:e>
                          </m:nary>
                        </m:e>
                      </m:func>
                    </m:oMath>
                  </m:oMathPara>
                </a14:m>
                <a:endParaRPr lang="en-US" sz="2000" dirty="0"/>
              </a:p>
            </p:txBody>
          </p:sp>
        </mc:Choice>
        <mc:Fallback xmlns="">
          <p:sp>
            <p:nvSpPr>
              <p:cNvPr id="6" name="TextBox 5">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2012581" y="1670259"/>
                <a:ext cx="5641737" cy="871713"/>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5AF5821E-0841-1BF7-6C09-3990CF8F4C7C}"/>
                  </a:ext>
                </a:extLst>
              </p:cNvPr>
              <p:cNvSpPr txBox="1"/>
              <p:nvPr/>
            </p:nvSpPr>
            <p:spPr>
              <a:xfrm>
                <a:off x="2012580" y="3118798"/>
                <a:ext cx="1790105" cy="590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𝑛</m:t>
                          </m:r>
                        </m:sub>
                      </m:sSub>
                      <m:d>
                        <m:dPr>
                          <m:ctrlPr>
                            <a:rPr lang="en-US" sz="2000" b="0" i="1" smtClean="0">
                              <a:latin typeface="Cambria Math"/>
                            </a:rPr>
                          </m:ctrlPr>
                        </m:dPr>
                        <m:e>
                          <m:r>
                            <a:rPr lang="en-US" sz="2000" b="0" i="1" smtClean="0">
                              <a:latin typeface="Cambria Math"/>
                            </a:rPr>
                            <m:t>𝑤</m:t>
                          </m:r>
                        </m:e>
                      </m:d>
                      <m:r>
                        <a:rPr lang="en-US" sz="2000" b="0" i="1" smtClean="0">
                          <a:latin typeface="Cambria Math"/>
                        </a:rPr>
                        <m:t>=</m:t>
                      </m:r>
                      <m:f>
                        <m:fPr>
                          <m:ctrlPr>
                            <a:rPr lang="en-US" sz="2000" b="0" i="1" smtClean="0">
                              <a:latin typeface="Cambria Math"/>
                            </a:rPr>
                          </m:ctrlPr>
                        </m:fPr>
                        <m:num>
                          <m:sSup>
                            <m:sSupPr>
                              <m:ctrlPr>
                                <a:rPr lang="en-US" sz="2000" b="0" i="1" smtClean="0">
                                  <a:latin typeface="Cambria Math"/>
                                </a:rPr>
                              </m:ctrlPr>
                            </m:sSupPr>
                            <m:e>
                              <m:r>
                                <a:rPr lang="en-US" sz="2000" b="0" i="1" smtClean="0">
                                  <a:latin typeface="Cambria Math"/>
                                </a:rPr>
                                <m:t>𝑈</m:t>
                              </m:r>
                              <m:r>
                                <a:rPr lang="en-US" sz="2000" b="0" i="1" smtClean="0">
                                  <a:latin typeface="Cambria Math"/>
                                </a:rPr>
                                <m:t>(</m:t>
                              </m:r>
                              <m:r>
                                <a:rPr lang="en-US" sz="2000" b="0" i="1" smtClean="0">
                                  <a:latin typeface="Cambria Math"/>
                                </a:rPr>
                                <m:t>𝑤</m:t>
                              </m:r>
                              <m:r>
                                <a:rPr lang="en-US" sz="2000" b="0" i="1" smtClean="0">
                                  <a:latin typeface="Cambria Math"/>
                                </a:rPr>
                                <m:t>)</m:t>
                              </m:r>
                            </m:e>
                            <m:sup>
                              <m:r>
                                <a:rPr lang="en-US" sz="2000" b="0" i="1" smtClean="0">
                                  <a:latin typeface="Cambria Math"/>
                                  <a:ea typeface="Cambria Math"/>
                                </a:rPr>
                                <m:t>𝛼</m:t>
                              </m:r>
                            </m:sup>
                          </m:sSup>
                        </m:num>
                        <m:den>
                          <m:r>
                            <a:rPr lang="en-US" sz="2000" b="0" i="1" smtClean="0">
                              <a:latin typeface="Cambria Math"/>
                            </a:rPr>
                            <m:t>𝑍</m:t>
                          </m:r>
                        </m:den>
                      </m:f>
                    </m:oMath>
                  </m:oMathPara>
                </a14:m>
                <a:endParaRPr lang="en-US" sz="2000" dirty="0"/>
              </a:p>
            </p:txBody>
          </p:sp>
        </mc:Choice>
        <mc:Fallback xmlns="">
          <p:sp>
            <p:nvSpPr>
              <p:cNvPr id="4" name="TextBox 3">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2012580" y="3118798"/>
                <a:ext cx="1790105" cy="590546"/>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82804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5AF5821E-0841-1BF7-6C09-3990CF8F4C7C}"/>
                  </a:ext>
                </a:extLst>
              </p:cNvPr>
              <p:cNvSpPr txBox="1"/>
              <p:nvPr/>
            </p:nvSpPr>
            <p:spPr>
              <a:xfrm>
                <a:off x="840729" y="1405186"/>
                <a:ext cx="6435288" cy="816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a:rPr>
                        <m:t>(</m:t>
                      </m:r>
                      <m:r>
                        <a:rPr lang="en-US" sz="2000" b="0" i="1" smtClean="0">
                          <a:latin typeface="Cambria Math"/>
                          <a:ea typeface="Cambria Math"/>
                        </a:rPr>
                        <m:t>𝜃</m:t>
                      </m:r>
                      <m:r>
                        <a:rPr lang="en-US" sz="2000" b="0" i="1" smtClean="0">
                          <a:latin typeface="Cambria Math"/>
                          <a:ea typeface="Cambria Math"/>
                        </a:rPr>
                        <m:t>;</m:t>
                      </m:r>
                      <m:r>
                        <a:rPr lang="en-US" sz="2000" b="0" i="1" smtClean="0">
                          <a:latin typeface="Cambria Math"/>
                          <a:ea typeface="Cambria Math"/>
                        </a:rPr>
                        <m:t>𝑤</m:t>
                      </m:r>
                      <m:r>
                        <a:rPr lang="en-US" sz="2000" b="0" i="1" smtClean="0">
                          <a:latin typeface="Cambria Math"/>
                          <a:ea typeface="Cambria Math"/>
                        </a:rPr>
                        <m:t>,</m:t>
                      </m:r>
                      <m:sSub>
                        <m:sSubPr>
                          <m:ctrlPr>
                            <a:rPr lang="en-US" sz="2000" b="0" i="1" smtClean="0">
                              <a:latin typeface="Cambria Math"/>
                              <a:ea typeface="Cambria Math"/>
                            </a:rPr>
                          </m:ctrlPr>
                        </m:sSubPr>
                        <m:e>
                          <m:r>
                            <a:rPr lang="en-US" sz="2000" b="0" i="1" smtClean="0">
                              <a:latin typeface="Cambria Math"/>
                              <a:ea typeface="Cambria Math"/>
                            </a:rPr>
                            <m:t>𝑐</m:t>
                          </m:r>
                        </m:e>
                        <m:sub>
                          <m:r>
                            <a:rPr lang="en-US" sz="2000" b="0" i="1" smtClean="0">
                              <a:latin typeface="Cambria Math"/>
                              <a:ea typeface="Cambria Math"/>
                            </a:rPr>
                            <m:t>𝑝𝑜𝑠</m:t>
                          </m:r>
                        </m:sub>
                      </m:sSub>
                      <m:r>
                        <a:rPr lang="en-US" sz="2000" b="0" i="1" smtClean="0">
                          <a:latin typeface="Cambria Math"/>
                        </a:rPr>
                        <m:t>)</m:t>
                      </m:r>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a:rPr>
                            <m:t>−</m:t>
                          </m:r>
                          <m:r>
                            <a:rPr lang="en-US" sz="2000" b="0" i="1" smtClean="0">
                              <a:latin typeface="Cambria Math" panose="02040503050406030204" pitchFamily="18" charset="0"/>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sSub>
                                <m:sSubPr>
                                  <m:ctrlPr>
                                    <a:rPr lang="en-US" sz="2000" b="0" i="1" smtClean="0">
                                      <a:latin typeface="Cambria Math"/>
                                      <a:ea typeface="Cambria Math" panose="02040503050406030204" pitchFamily="18" charset="0"/>
                                    </a:rPr>
                                  </m:ctrlPr>
                                </m:sSubPr>
                                <m:e>
                                  <m:r>
                                    <a:rPr lang="en-US" sz="2000" b="0" i="1" smtClean="0">
                                      <a:latin typeface="Cambria Math"/>
                                      <a:ea typeface="Cambria Math" panose="02040503050406030204" pitchFamily="18" charset="0"/>
                                    </a:rPr>
                                    <m:t>𝑐</m:t>
                                  </m:r>
                                </m:e>
                                <m:sub>
                                  <m:r>
                                    <a:rPr lang="en-US" sz="2000" b="0" i="1" smtClean="0">
                                      <a:latin typeface="Cambria Math"/>
                                      <a:ea typeface="Cambria Math" panose="02040503050406030204" pitchFamily="18" charset="0"/>
                                    </a:rPr>
                                    <m:t>𝑝𝑜𝑠</m:t>
                                  </m:r>
                                </m:sub>
                              </m:sSub>
                              <m:r>
                                <a:rPr lang="en-US" sz="2000" b="0" i="1" smtClean="0">
                                  <a:latin typeface="Cambria Math"/>
                                  <a:ea typeface="Cambria Math" panose="02040503050406030204" pitchFamily="18" charset="0"/>
                                </a:rPr>
                                <m:t>h</m:t>
                              </m:r>
                            </m:e>
                          </m:d>
                          <m:r>
                            <a:rPr lang="en-US" sz="2000" b="0" i="1" smtClean="0">
                              <a:latin typeface="Cambria Math"/>
                            </a:rPr>
                            <m:t>−</m:t>
                          </m:r>
                          <m:r>
                            <a:rPr lang="en-US" sz="2000" b="0" i="1" smtClean="0">
                              <a:latin typeface="Cambria Math" panose="02040503050406030204" pitchFamily="18" charset="0"/>
                            </a:rPr>
                            <m:t> </m:t>
                          </m:r>
                          <m:nary>
                            <m:naryPr>
                              <m:chr m:val="∑"/>
                              <m:supHide m:val="on"/>
                              <m:ctrlPr>
                                <a:rPr lang="en-US" sz="2000" b="0" i="1" smtClean="0">
                                  <a:latin typeface="Cambria Math"/>
                                </a:rPr>
                              </m:ctrlPr>
                            </m:naryPr>
                            <m:sub>
                              <m:sSub>
                                <m:sSubPr>
                                  <m:ctrlPr>
                                    <a:rPr lang="en-US" sz="2000" b="0" i="1" smtClean="0">
                                      <a:latin typeface="Cambria Math"/>
                                    </a:rPr>
                                  </m:ctrlPr>
                                </m:sSubPr>
                                <m:e>
                                  <m:r>
                                    <a:rPr lang="en-US" sz="2000" b="0" i="1" smtClean="0">
                                      <a:latin typeface="Cambria Math"/>
                                    </a:rPr>
                                    <m:t>𝑐</m:t>
                                  </m:r>
                                </m:e>
                                <m:sub>
                                  <m:r>
                                    <a:rPr lang="en-US" sz="2000" b="0" i="1" smtClean="0">
                                      <a:latin typeface="Cambria Math"/>
                                    </a:rPr>
                                    <m:t>𝑛𝑒𝑔</m:t>
                                  </m:r>
                                </m:sub>
                              </m:sSub>
                              <m:r>
                                <m:rPr>
                                  <m:brk m:alnAt="7"/>
                                </m:rPr>
                                <a:rPr lang="en-US" sz="2000" b="0" i="1" smtClean="0">
                                  <a:latin typeface="Cambria Math"/>
                                  <a:ea typeface="Cambria Math"/>
                                </a:rPr>
                                <m:t>∈</m:t>
                              </m:r>
                              <m:sSub>
                                <m:sSubPr>
                                  <m:ctrlPr>
                                    <a:rPr lang="en-US" sz="2000" b="0" i="1" smtClean="0">
                                      <a:latin typeface="Cambria Math"/>
                                      <a:ea typeface="Cambria Math"/>
                                    </a:rPr>
                                  </m:ctrlPr>
                                </m:sSubPr>
                                <m:e>
                                  <m:r>
                                    <a:rPr lang="en-US" sz="2000" b="0" i="1" smtClean="0">
                                      <a:latin typeface="Cambria Math"/>
                                      <a:ea typeface="Cambria Math"/>
                                    </a:rPr>
                                    <m:t>𝑊</m:t>
                                  </m:r>
                                </m:e>
                                <m:sub>
                                  <m:r>
                                    <a:rPr lang="en-US" sz="2000" b="0" i="1" smtClean="0">
                                      <a:latin typeface="Cambria Math"/>
                                      <a:ea typeface="Cambria Math"/>
                                    </a:rPr>
                                    <m:t>𝑛𝑒𝑔</m:t>
                                  </m:r>
                                </m:sub>
                              </m:sSub>
                            </m:sub>
                            <m:sup/>
                            <m:e>
                              <m:r>
                                <a:rPr lang="en-US" sz="2000" i="1">
                                  <a:latin typeface="Cambria Math" panose="02040503050406030204" pitchFamily="18" charset="0"/>
                                </a:rPr>
                                <m:t>[</m:t>
                              </m:r>
                              <m:func>
                                <m:funcPr>
                                  <m:ctrlPr>
                                    <a:rPr lang="en-US" sz="2000" i="1">
                                      <a:latin typeface="Cambria Math"/>
                                    </a:rPr>
                                  </m:ctrlPr>
                                </m:funcPr>
                                <m:fName>
                                  <m:r>
                                    <a:rPr lang="en-US" sz="2000" i="1">
                                      <a:latin typeface="Cambria Math"/>
                                    </a:rPr>
                                    <m:t>𝑙𝑜𝑔</m:t>
                                  </m:r>
                                </m:fName>
                                <m:e>
                                  <m:r>
                                    <a:rPr lang="en-US" sz="2000" i="1">
                                      <a:latin typeface="Cambria Math" panose="02040503050406030204" pitchFamily="18" charset="0"/>
                                      <a:ea typeface="Cambria Math" panose="02040503050406030204" pitchFamily="18" charset="0"/>
                                    </a:rPr>
                                    <m:t>𝜎</m:t>
                                  </m:r>
                                  <m:d>
                                    <m:dPr>
                                      <m:ctrlPr>
                                        <a:rPr lang="en-US" sz="2000" i="1">
                                          <a:latin typeface="Cambria Math"/>
                                          <a:ea typeface="Cambria Math" panose="02040503050406030204" pitchFamily="18" charset="0"/>
                                        </a:rPr>
                                      </m:ctrlPr>
                                    </m:dPr>
                                    <m:e>
                                      <m:r>
                                        <a:rPr lang="en-US" sz="2000" i="1">
                                          <a:latin typeface="Cambria Math"/>
                                          <a:ea typeface="Cambria Math" panose="02040503050406030204" pitchFamily="18" charset="0"/>
                                        </a:rPr>
                                        <m:t>−</m:t>
                                      </m:r>
                                      <m:sSub>
                                        <m:sSubPr>
                                          <m:ctrlPr>
                                            <a:rPr lang="en-US" sz="2000" i="1">
                                              <a:latin typeface="Cambria Math"/>
                                              <a:ea typeface="Cambria Math" panose="02040503050406030204" pitchFamily="18" charset="0"/>
                                            </a:rPr>
                                          </m:ctrlPr>
                                        </m:sSubPr>
                                        <m:e>
                                          <m:r>
                                            <a:rPr lang="en-US" sz="2000" i="1">
                                              <a:latin typeface="Cambria Math"/>
                                              <a:ea typeface="Cambria Math" panose="02040503050406030204" pitchFamily="18" charset="0"/>
                                            </a:rPr>
                                            <m:t>𝑐</m:t>
                                          </m:r>
                                        </m:e>
                                        <m:sub>
                                          <m:r>
                                            <a:rPr lang="en-US" sz="2000" i="1">
                                              <a:latin typeface="Cambria Math"/>
                                              <a:ea typeface="Cambria Math" panose="02040503050406030204" pitchFamily="18" charset="0"/>
                                            </a:rPr>
                                            <m:t>𝑛𝑒𝑔</m:t>
                                          </m:r>
                                        </m:sub>
                                      </m:sSub>
                                      <m:r>
                                        <a:rPr lang="en-US" sz="2000" i="1">
                                          <a:latin typeface="Cambria Math"/>
                                          <a:ea typeface="Cambria Math" panose="02040503050406030204" pitchFamily="18" charset="0"/>
                                        </a:rPr>
                                        <m:t>h</m:t>
                                      </m:r>
                                    </m:e>
                                  </m:d>
                                </m:e>
                              </m:func>
                              <m:r>
                                <a:rPr lang="en-US" sz="2000" i="1">
                                  <a:latin typeface="Cambria Math" panose="02040503050406030204" pitchFamily="18" charset="0"/>
                                </a:rPr>
                                <m:t>]</m:t>
                              </m:r>
                            </m:e>
                          </m:nary>
                        </m:e>
                      </m:func>
                    </m:oMath>
                  </m:oMathPara>
                </a14:m>
                <a:endParaRPr lang="en-US" sz="2000" dirty="0"/>
              </a:p>
            </p:txBody>
          </p:sp>
        </mc:Choice>
        <mc:Fallback xmlns="">
          <p:sp>
            <p:nvSpPr>
              <p:cNvPr id="6" name="TextBox 5">
                <a:extLst>
                  <a:ext uri="{FF2B5EF4-FFF2-40B4-BE49-F238E27FC236}">
                    <a16:creationId xmlns="" xmlns:a16="http://schemas.microsoft.com/office/drawing/2014/main"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840729" y="1405186"/>
                <a:ext cx="6435288" cy="816634"/>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5AF5821E-0841-1BF7-6C09-3990CF8F4C7C}"/>
                  </a:ext>
                </a:extLst>
              </p:cNvPr>
              <p:cNvSpPr txBox="1"/>
              <p:nvPr/>
            </p:nvSpPr>
            <p:spPr>
              <a:xfrm>
                <a:off x="840729" y="2444096"/>
                <a:ext cx="1790105" cy="590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𝑛</m:t>
                          </m:r>
                        </m:sub>
                      </m:sSub>
                      <m:d>
                        <m:dPr>
                          <m:ctrlPr>
                            <a:rPr lang="en-US" sz="2000" b="0" i="1" smtClean="0">
                              <a:latin typeface="Cambria Math"/>
                            </a:rPr>
                          </m:ctrlPr>
                        </m:dPr>
                        <m:e>
                          <m:r>
                            <a:rPr lang="en-US" sz="2000" b="0" i="1" smtClean="0">
                              <a:latin typeface="Cambria Math"/>
                            </a:rPr>
                            <m:t>𝑤</m:t>
                          </m:r>
                        </m:e>
                      </m:d>
                      <m:r>
                        <a:rPr lang="en-US" sz="2000" b="0" i="1" smtClean="0">
                          <a:latin typeface="Cambria Math"/>
                        </a:rPr>
                        <m:t>=</m:t>
                      </m:r>
                      <m:f>
                        <m:fPr>
                          <m:ctrlPr>
                            <a:rPr lang="en-US" sz="2000" b="0" i="1" smtClean="0">
                              <a:latin typeface="Cambria Math"/>
                            </a:rPr>
                          </m:ctrlPr>
                        </m:fPr>
                        <m:num>
                          <m:sSup>
                            <m:sSupPr>
                              <m:ctrlPr>
                                <a:rPr lang="en-US" sz="2000" b="0" i="1" smtClean="0">
                                  <a:latin typeface="Cambria Math"/>
                                </a:rPr>
                              </m:ctrlPr>
                            </m:sSupPr>
                            <m:e>
                              <m:r>
                                <a:rPr lang="en-US" sz="2000" b="0" i="1" smtClean="0">
                                  <a:latin typeface="Cambria Math"/>
                                </a:rPr>
                                <m:t>𝑈</m:t>
                              </m:r>
                              <m:r>
                                <a:rPr lang="en-US" sz="2000" b="0" i="1" smtClean="0">
                                  <a:latin typeface="Cambria Math"/>
                                </a:rPr>
                                <m:t>(</m:t>
                              </m:r>
                              <m:r>
                                <a:rPr lang="en-US" sz="2000" b="0" i="1" smtClean="0">
                                  <a:latin typeface="Cambria Math"/>
                                </a:rPr>
                                <m:t>𝑤</m:t>
                              </m:r>
                              <m:r>
                                <a:rPr lang="en-US" sz="2000" b="0" i="1" smtClean="0">
                                  <a:latin typeface="Cambria Math"/>
                                </a:rPr>
                                <m:t>)</m:t>
                              </m:r>
                            </m:e>
                            <m:sup>
                              <m:r>
                                <a:rPr lang="en-US" sz="2000" b="0" i="1" smtClean="0">
                                  <a:latin typeface="Cambria Math"/>
                                  <a:ea typeface="Cambria Math"/>
                                </a:rPr>
                                <m:t>𝛼</m:t>
                              </m:r>
                            </m:sup>
                          </m:sSup>
                        </m:num>
                        <m:den>
                          <m:r>
                            <a:rPr lang="en-US" sz="2000" b="0" i="1" smtClean="0">
                              <a:latin typeface="Cambria Math"/>
                            </a:rPr>
                            <m:t>𝑍</m:t>
                          </m:r>
                        </m:den>
                      </m:f>
                    </m:oMath>
                  </m:oMathPara>
                </a14:m>
                <a:endParaRPr lang="en-US" sz="2000" dirty="0"/>
              </a:p>
            </p:txBody>
          </p:sp>
        </mc:Choice>
        <mc:Fallback xmlns="">
          <p:sp>
            <p:nvSpPr>
              <p:cNvPr id="4" name="TextBox 3">
                <a:extLst>
                  <a:ext uri="{FF2B5EF4-FFF2-40B4-BE49-F238E27FC236}">
                    <a16:creationId xmlns="" xmlns:a16="http://schemas.microsoft.com/office/drawing/2014/main"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840729" y="2444096"/>
                <a:ext cx="1790105" cy="59054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xmlns="" id="{5AF5821E-0841-1BF7-6C09-3990CF8F4C7C}"/>
                  </a:ext>
                </a:extLst>
              </p:cNvPr>
              <p:cNvSpPr txBox="1"/>
              <p:nvPr/>
            </p:nvSpPr>
            <p:spPr>
              <a:xfrm>
                <a:off x="1018280" y="3235686"/>
                <a:ext cx="7246829" cy="1525033"/>
              </a:xfrm>
              <a:prstGeom prst="rect">
                <a:avLst/>
              </a:prstGeom>
              <a:noFill/>
            </p:spPr>
            <p:txBody>
              <a:bodyPr wrap="square" lIns="0" tIns="0" rIns="0" bIns="0" rtlCol="0">
                <a:spAutoFit/>
              </a:bodyPr>
              <a:lstStyle/>
              <a:p>
                <a:pPr marL="342900" indent="-342900">
                  <a:buFont typeface="Arial" pitchFamily="34" charset="0"/>
                  <a:buChar char="•"/>
                </a:pPr>
                <a14:m>
                  <m:oMath xmlns:m="http://schemas.openxmlformats.org/officeDocument/2006/math">
                    <m:sSub>
                      <m:sSubPr>
                        <m:ctrlPr>
                          <a:rPr lang="en-US" sz="1600" i="1" smtClean="0">
                            <a:solidFill>
                              <a:schemeClr val="dk1"/>
                            </a:solidFill>
                            <a:latin typeface="Cambria Math"/>
                            <a:ea typeface="Golos Text"/>
                            <a:cs typeface="Golos Text"/>
                          </a:rPr>
                        </m:ctrlPr>
                      </m:sSubPr>
                      <m:e>
                        <m:r>
                          <a:rPr lang="en-US" sz="1600" i="1">
                            <a:solidFill>
                              <a:schemeClr val="dk1"/>
                            </a:solidFill>
                            <a:latin typeface="Cambria Math"/>
                            <a:ea typeface="Golos Text"/>
                            <a:cs typeface="Golos Text"/>
                          </a:rPr>
                          <m:t>𝑐</m:t>
                        </m:r>
                      </m:e>
                      <m:sub>
                        <m:r>
                          <a:rPr lang="en-US" sz="1600" i="1">
                            <a:solidFill>
                              <a:schemeClr val="dk1"/>
                            </a:solidFill>
                            <a:latin typeface="Cambria Math"/>
                            <a:ea typeface="Golos Text"/>
                            <a:cs typeface="Golos Text"/>
                          </a:rPr>
                          <m:t>𝑝𝑜𝑠</m:t>
                        </m:r>
                      </m:sub>
                    </m:sSub>
                  </m:oMath>
                </a14:m>
                <a:r>
                  <a:rPr lang="en-US" dirty="0">
                    <a:solidFill>
                      <a:schemeClr val="dk1"/>
                    </a:solidFill>
                    <a:latin typeface="Golos Text"/>
                    <a:ea typeface="Golos Text"/>
                    <a:cs typeface="Golos Text"/>
                  </a:rPr>
                  <a:t> </a:t>
                </a:r>
                <a:r>
                  <a:rPr lang="en-US" dirty="0">
                    <a:solidFill>
                      <a:schemeClr val="dk1"/>
                    </a:solidFill>
                    <a:latin typeface="Golos Text"/>
                    <a:ea typeface="Golos Text"/>
                    <a:cs typeface="Golos Text"/>
                    <a:sym typeface="Golos Text"/>
                  </a:rPr>
                  <a:t>is the word vector for positive word</a:t>
                </a:r>
              </a:p>
              <a:p>
                <a:pPr marL="342900" indent="-342900">
                  <a:buFont typeface="Arial" pitchFamily="34" charset="0"/>
                  <a:buChar char="•"/>
                </a:pPr>
                <a14:m>
                  <m:oMath xmlns:m="http://schemas.openxmlformats.org/officeDocument/2006/math">
                    <m:r>
                      <a:rPr lang="en-US" sz="1600" i="1">
                        <a:solidFill>
                          <a:schemeClr val="dk1"/>
                        </a:solidFill>
                        <a:latin typeface="Cambria Math"/>
                        <a:ea typeface="Golos Text"/>
                        <a:cs typeface="Golos Text"/>
                        <a:sym typeface="Golos Text"/>
                      </a:rPr>
                      <m:t>h</m:t>
                    </m:r>
                  </m:oMath>
                </a14:m>
                <a:r>
                  <a:rPr lang="en-US" dirty="0">
                    <a:solidFill>
                      <a:schemeClr val="dk1"/>
                    </a:solidFill>
                    <a:latin typeface="Golos Text"/>
                    <a:ea typeface="Golos Text"/>
                    <a:cs typeface="Golos Text"/>
                    <a:sym typeface="Golos Text"/>
                  </a:rPr>
                  <a:t> is the hidden layer</a:t>
                </a:r>
              </a:p>
              <a:p>
                <a:pPr marL="342900" indent="-342900">
                  <a:buFont typeface="Arial" pitchFamily="34" charset="0"/>
                  <a:buChar char="•"/>
                </a:pPr>
                <a14:m>
                  <m:oMath xmlns:m="http://schemas.openxmlformats.org/officeDocument/2006/math">
                    <m:sSub>
                      <m:sSubPr>
                        <m:ctrlPr>
                          <a:rPr lang="en-US" sz="1600" i="1">
                            <a:solidFill>
                              <a:schemeClr val="dk1"/>
                            </a:solidFill>
                            <a:latin typeface="Cambria Math"/>
                            <a:ea typeface="Golos Text"/>
                            <a:cs typeface="Golos Text"/>
                            <a:sym typeface="Golos Text"/>
                          </a:rPr>
                        </m:ctrlPr>
                      </m:sSubPr>
                      <m:e>
                        <m:r>
                          <a:rPr lang="en-US" sz="1600" i="1">
                            <a:solidFill>
                              <a:schemeClr val="dk1"/>
                            </a:solidFill>
                            <a:latin typeface="Cambria Math"/>
                            <a:ea typeface="Golos Text"/>
                            <a:cs typeface="Golos Text"/>
                            <a:sym typeface="Golos Text"/>
                          </a:rPr>
                          <m:t>𝑐</m:t>
                        </m:r>
                      </m:e>
                      <m:sub>
                        <m:r>
                          <a:rPr lang="en-US" sz="1600" i="1">
                            <a:solidFill>
                              <a:schemeClr val="dk1"/>
                            </a:solidFill>
                            <a:latin typeface="Cambria Math"/>
                            <a:ea typeface="Golos Text"/>
                            <a:cs typeface="Golos Text"/>
                            <a:sym typeface="Golos Text"/>
                          </a:rPr>
                          <m:t>𝑛𝑒𝑔</m:t>
                        </m:r>
                      </m:sub>
                    </m:sSub>
                  </m:oMath>
                </a14:m>
                <a:r>
                  <a:rPr lang="en-US" sz="1600" dirty="0">
                    <a:solidFill>
                      <a:schemeClr val="dk1"/>
                    </a:solidFill>
                    <a:latin typeface="Golos Text"/>
                    <a:ea typeface="Golos Text"/>
                    <a:cs typeface="Golos Text"/>
                    <a:sym typeface="Golos Text"/>
                  </a:rPr>
                  <a:t> </a:t>
                </a:r>
                <a:r>
                  <a:rPr lang="en-US" dirty="0">
                    <a:solidFill>
                      <a:schemeClr val="dk1"/>
                    </a:solidFill>
                    <a:latin typeface="Golos Text"/>
                    <a:ea typeface="Golos Text"/>
                    <a:cs typeface="Golos Text"/>
                    <a:sym typeface="Golos Text"/>
                  </a:rPr>
                  <a:t>is the word vector for negative word</a:t>
                </a:r>
              </a:p>
              <a:p>
                <a:pPr marL="342900" indent="-342900">
                  <a:buFont typeface="Arial" pitchFamily="34" charset="0"/>
                  <a:buChar char="•"/>
                </a:pPr>
                <a14:m>
                  <m:oMath xmlns:m="http://schemas.openxmlformats.org/officeDocument/2006/math">
                    <m:sSub>
                      <m:sSubPr>
                        <m:ctrlPr>
                          <a:rPr lang="en-US" sz="1600" i="1">
                            <a:solidFill>
                              <a:schemeClr val="dk1"/>
                            </a:solidFill>
                            <a:latin typeface="Cambria Math"/>
                            <a:ea typeface="Golos Text"/>
                            <a:cs typeface="Golos Text"/>
                            <a:sym typeface="Golos Text"/>
                          </a:rPr>
                        </m:ctrlPr>
                      </m:sSubPr>
                      <m:e>
                        <m:r>
                          <a:rPr lang="en-US" sz="1600" i="1">
                            <a:solidFill>
                              <a:schemeClr val="dk1"/>
                            </a:solidFill>
                            <a:latin typeface="Cambria Math"/>
                            <a:ea typeface="Golos Text"/>
                            <a:cs typeface="Golos Text"/>
                            <a:sym typeface="Golos Text"/>
                          </a:rPr>
                          <m:t>𝑊</m:t>
                        </m:r>
                      </m:e>
                      <m:sub>
                        <m:r>
                          <a:rPr lang="en-US" sz="1600" i="1">
                            <a:solidFill>
                              <a:schemeClr val="dk1"/>
                            </a:solidFill>
                            <a:latin typeface="Cambria Math"/>
                            <a:ea typeface="Golos Text"/>
                            <a:cs typeface="Golos Text"/>
                            <a:sym typeface="Golos Text"/>
                          </a:rPr>
                          <m:t>𝑛𝑒𝑔</m:t>
                        </m:r>
                      </m:sub>
                    </m:sSub>
                  </m:oMath>
                </a14:m>
                <a:r>
                  <a:rPr lang="en-US" sz="1600" dirty="0">
                    <a:solidFill>
                      <a:schemeClr val="dk1"/>
                    </a:solidFill>
                    <a:latin typeface="Golos Text"/>
                    <a:ea typeface="Golos Text"/>
                    <a:cs typeface="Golos Text"/>
                    <a:sym typeface="Golos Text"/>
                  </a:rPr>
                  <a:t> </a:t>
                </a:r>
                <a:r>
                  <a:rPr lang="en-US" dirty="0">
                    <a:solidFill>
                      <a:schemeClr val="dk1"/>
                    </a:solidFill>
                    <a:latin typeface="Golos Text"/>
                    <a:ea typeface="Golos Text"/>
                    <a:cs typeface="Golos Text"/>
                    <a:sym typeface="Golos Text"/>
                  </a:rPr>
                  <a:t>is the word vector for all k negative </a:t>
                </a:r>
                <a:r>
                  <a:rPr lang="en-US" dirty="0" smtClean="0">
                    <a:solidFill>
                      <a:schemeClr val="dk1"/>
                    </a:solidFill>
                    <a:latin typeface="Golos Text"/>
                    <a:ea typeface="Golos Text"/>
                    <a:cs typeface="Golos Text"/>
                    <a:sym typeface="Golos Text"/>
                  </a:rPr>
                  <a:t>words</a:t>
                </a:r>
              </a:p>
              <a:p>
                <a:pPr marL="342900" indent="-342900">
                  <a:buFont typeface="Arial" pitchFamily="34" charset="0"/>
                  <a:buChar char="•"/>
                </a:pPr>
                <a14:m>
                  <m:oMath xmlns:m="http://schemas.openxmlformats.org/officeDocument/2006/math">
                    <m:r>
                      <a:rPr lang="en-US" sz="1600" i="1" smtClean="0">
                        <a:solidFill>
                          <a:schemeClr val="dk1"/>
                        </a:solidFill>
                        <a:latin typeface="Cambria Math"/>
                        <a:ea typeface="Cambria Math"/>
                        <a:cs typeface="Golos Text"/>
                        <a:sym typeface="Golos Text"/>
                      </a:rPr>
                      <m:t>𝛼</m:t>
                    </m:r>
                  </m:oMath>
                </a14:m>
                <a:r>
                  <a:rPr lang="en-US" dirty="0" smtClean="0">
                    <a:solidFill>
                      <a:schemeClr val="dk1"/>
                    </a:solidFill>
                    <a:latin typeface="Golos Text"/>
                    <a:ea typeface="Golos Text"/>
                    <a:cs typeface="Golos Text"/>
                    <a:sym typeface="Golos Text"/>
                  </a:rPr>
                  <a:t> is parameter </a:t>
                </a:r>
                <a:r>
                  <a:rPr lang="en-US" dirty="0" err="1" smtClean="0">
                    <a:solidFill>
                      <a:schemeClr val="dk1"/>
                    </a:solidFill>
                    <a:latin typeface="Golos Text"/>
                    <a:ea typeface="Golos Text"/>
                    <a:cs typeface="Golos Text"/>
                    <a:sym typeface="Golos Text"/>
                  </a:rPr>
                  <a:t>ns_exponent</a:t>
                </a:r>
                <a:r>
                  <a:rPr lang="en-US" dirty="0" smtClean="0">
                    <a:solidFill>
                      <a:schemeClr val="dk1"/>
                    </a:solidFill>
                    <a:latin typeface="Golos Text"/>
                    <a:ea typeface="Golos Text"/>
                    <a:cs typeface="Golos Text"/>
                    <a:sym typeface="Golos Text"/>
                  </a:rPr>
                  <a:t> in model.</a:t>
                </a:r>
              </a:p>
              <a:p>
                <a:pPr marL="342900" indent="-342900">
                  <a:buFont typeface="Arial" pitchFamily="34" charset="0"/>
                  <a:buChar char="•"/>
                </a:pPr>
                <a14:m>
                  <m:oMath xmlns:m="http://schemas.openxmlformats.org/officeDocument/2006/math">
                    <m:sSub>
                      <m:sSubPr>
                        <m:ctrlPr>
                          <a:rPr lang="en-US" sz="1600" i="1">
                            <a:latin typeface="Cambria Math"/>
                          </a:rPr>
                        </m:ctrlPr>
                      </m:sSubPr>
                      <m:e>
                        <m:r>
                          <a:rPr lang="en-US" sz="1600" i="1">
                            <a:latin typeface="Cambria Math"/>
                          </a:rPr>
                          <m:t>𝑃</m:t>
                        </m:r>
                      </m:e>
                      <m:sub>
                        <m:r>
                          <a:rPr lang="en-US" sz="1600" i="1">
                            <a:latin typeface="Cambria Math"/>
                          </a:rPr>
                          <m:t>𝑛</m:t>
                        </m:r>
                      </m:sub>
                    </m:sSub>
                    <m:d>
                      <m:dPr>
                        <m:ctrlPr>
                          <a:rPr lang="en-US" sz="1600" i="1">
                            <a:latin typeface="Cambria Math"/>
                          </a:rPr>
                        </m:ctrlPr>
                      </m:dPr>
                      <m:e>
                        <m:r>
                          <a:rPr lang="en-US" sz="1600" i="1">
                            <a:latin typeface="Cambria Math"/>
                          </a:rPr>
                          <m:t>𝑤</m:t>
                        </m:r>
                      </m:e>
                    </m:d>
                  </m:oMath>
                </a14:m>
                <a:r>
                  <a:rPr lang="en-US" dirty="0" smtClean="0">
                    <a:solidFill>
                      <a:schemeClr val="dk1"/>
                    </a:solidFill>
                    <a:latin typeface="Golos Text"/>
                    <a:ea typeface="Golos Text"/>
                    <a:cs typeface="Golos Text"/>
                    <a:sym typeface="Golos Text"/>
                  </a:rPr>
                  <a:t> is </a:t>
                </a:r>
                <a:r>
                  <a:rPr lang="en-US" smtClean="0">
                    <a:solidFill>
                      <a:schemeClr val="dk1"/>
                    </a:solidFill>
                    <a:latin typeface="Golos Text"/>
                    <a:ea typeface="Golos Text"/>
                    <a:cs typeface="Golos Text"/>
                    <a:sym typeface="Golos Text"/>
                  </a:rPr>
                  <a:t>noise distribution</a:t>
                </a:r>
                <a:endParaRPr lang="en-US" dirty="0">
                  <a:solidFill>
                    <a:schemeClr val="dk1"/>
                  </a:solidFill>
                  <a:latin typeface="Golos Text"/>
                  <a:ea typeface="Golos Text"/>
                  <a:cs typeface="Golos Text"/>
                  <a:sym typeface="Golos Text"/>
                </a:endParaRPr>
              </a:p>
            </p:txBody>
          </p:sp>
        </mc:Choice>
        <mc:Fallback xmlns="">
          <p:sp>
            <p:nvSpPr>
              <p:cNvPr id="5" name="TextBox 4">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1018280" y="3235686"/>
                <a:ext cx="7246829" cy="1525033"/>
              </a:xfrm>
              <a:prstGeom prst="rect">
                <a:avLst/>
              </a:prstGeom>
              <a:blipFill rotWithShape="1">
                <a:blip r:embed="rId5"/>
                <a:stretch>
                  <a:fillRect l="-1514" t="-3200" b="-5600"/>
                </a:stretch>
              </a:blipFill>
            </p:spPr>
            <p:txBody>
              <a:bodyPr/>
              <a:lstStyle/>
              <a:p>
                <a:r>
                  <a:rPr lang="en-US">
                    <a:noFill/>
                  </a:rPr>
                  <a:t> </a:t>
                </a:r>
              </a:p>
            </p:txBody>
          </p:sp>
        </mc:Fallback>
      </mc:AlternateContent>
    </p:spTree>
    <p:extLst>
      <p:ext uri="{BB962C8B-B14F-4D97-AF65-F5344CB8AC3E}">
        <p14:creationId xmlns:p14="http://schemas.microsoft.com/office/powerpoint/2010/main" val="2280862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mc:AlternateContent xmlns:mc="http://schemas.openxmlformats.org/markup-compatibility/2006" xmlns:a14="http://schemas.microsoft.com/office/drawing/2010/main">
        <mc:Choice Requires="a14">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0" y="1042987"/>
                <a:ext cx="7432407" cy="621426"/>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US" sz="1200" dirty="0"/>
                  <a:t>Keep </a:t>
                </a:r>
                <a:r>
                  <a:rPr lang="en-US" sz="1200" dirty="0" err="1"/>
                  <a:t>softmax</a:t>
                </a:r>
                <a:r>
                  <a:rPr lang="en-US" sz="1200" dirty="0"/>
                  <a:t>. Vocab to be organized in Binary Tree (Huffman tree)</a:t>
                </a:r>
              </a:p>
              <a:p>
                <a:pPr marL="457200" lvl="0" indent="-333375" algn="l" rtl="0">
                  <a:spcBef>
                    <a:spcPts val="0"/>
                  </a:spcBef>
                  <a:spcAft>
                    <a:spcPts val="0"/>
                  </a:spcAft>
                  <a:buClr>
                    <a:srgbClr val="3D4144"/>
                  </a:buClr>
                  <a:buSzPts val="1650"/>
                  <a:buFont typeface="Roboto"/>
                  <a:buChar char="-"/>
                </a:pPr>
                <a:endParaRPr lang="en-US" sz="1200" dirty="0"/>
              </a:p>
              <a:p>
                <a:pPr marL="457200" lvl="0" indent="-333375" algn="l" rtl="0">
                  <a:spcBef>
                    <a:spcPts val="0"/>
                  </a:spcBef>
                  <a:spcAft>
                    <a:spcPts val="0"/>
                  </a:spcAft>
                  <a:buClr>
                    <a:srgbClr val="3D4144"/>
                  </a:buClr>
                  <a:buSzPts val="1650"/>
                  <a:buFont typeface="Roboto"/>
                  <a:buChar char="-"/>
                </a:pPr>
                <a:r>
                  <a:rPr lang="en-US" sz="1200" dirty="0"/>
                  <a:t>Complexity time: </a:t>
                </a:r>
                <a14:m>
                  <m:oMath xmlns:m="http://schemas.openxmlformats.org/officeDocument/2006/math">
                    <m:r>
                      <a:rPr lang="en-US" sz="1200" i="1" dirty="0" smtClean="0">
                        <a:latin typeface="Cambria Math" panose="02040503050406030204" pitchFamily="18" charset="0"/>
                      </a:rPr>
                      <m:t>𝑂</m:t>
                    </m:r>
                    <m:r>
                      <a:rPr lang="en-US" sz="1200" i="1" dirty="0" smtClean="0">
                        <a:latin typeface="Cambria Math" panose="02040503050406030204" pitchFamily="18" charset="0"/>
                      </a:rPr>
                      <m:t>(</m:t>
                    </m:r>
                    <m:r>
                      <a:rPr lang="en-US" sz="1200" i="1" dirty="0" smtClean="0">
                        <a:latin typeface="Cambria Math" panose="02040503050406030204" pitchFamily="18" charset="0"/>
                      </a:rPr>
                      <m:t>𝑛</m:t>
                    </m:r>
                    <m:r>
                      <a:rPr lang="en-US" sz="1200" i="1" dirty="0" smtClean="0">
                        <a:latin typeface="Cambria Math" panose="02040503050406030204" pitchFamily="18" charset="0"/>
                      </a:rPr>
                      <m:t>)</m:t>
                    </m:r>
                    <m:r>
                      <a:rPr lang="en-US" sz="1200" dirty="0" smtClean="0">
                        <a:latin typeface="Cambria Math" panose="02040503050406030204" pitchFamily="18" charset="0"/>
                      </a:rPr>
                      <m:t>→</m:t>
                    </m:r>
                    <m:r>
                      <m:rPr>
                        <m:sty m:val="p"/>
                      </m:rPr>
                      <a:rPr lang="en-US" sz="1200" b="0" i="0" dirty="0" smtClean="0">
                        <a:latin typeface="Cambria Math" panose="02040503050406030204" pitchFamily="18" charset="0"/>
                      </a:rPr>
                      <m:t>O</m:t>
                    </m:r>
                    <m:r>
                      <a:rPr lang="en-US" sz="1200" b="0" i="0" dirty="0" smtClean="0">
                        <a:latin typeface="Cambria Math" panose="02040503050406030204" pitchFamily="18" charset="0"/>
                      </a:rPr>
                      <m:t>(</m:t>
                    </m:r>
                    <m:sSub>
                      <m:sSubPr>
                        <m:ctrlPr>
                          <a:rPr lang="en-US" sz="1200" b="0" i="1" dirty="0" smtClean="0">
                            <a:latin typeface="Cambria Math"/>
                          </a:rPr>
                        </m:ctrlPr>
                      </m:sSubPr>
                      <m:e>
                        <m:r>
                          <a:rPr lang="en-US" sz="1200" b="0" i="1" dirty="0" smtClean="0">
                            <a:latin typeface="Cambria Math" panose="02040503050406030204" pitchFamily="18" charset="0"/>
                          </a:rPr>
                          <m:t>𝑙𝑜𝑔</m:t>
                        </m:r>
                      </m:e>
                      <m:sub>
                        <m:r>
                          <a:rPr lang="en-US" sz="1200" b="0" i="1" dirty="0" smtClean="0">
                            <a:latin typeface="Cambria Math" panose="02040503050406030204" pitchFamily="18" charset="0"/>
                          </a:rPr>
                          <m:t>2</m:t>
                        </m:r>
                      </m:sub>
                    </m:sSub>
                    <m:d>
                      <m:dPr>
                        <m:ctrlPr>
                          <a:rPr lang="en-US" sz="1200" b="0" i="1" dirty="0" smtClean="0">
                            <a:latin typeface="Cambria Math"/>
                          </a:rPr>
                        </m:ctrlPr>
                      </m:dPr>
                      <m:e>
                        <m:r>
                          <m:rPr>
                            <m:sty m:val="p"/>
                          </m:rPr>
                          <a:rPr lang="en-US" sz="1200" b="0" i="0" dirty="0" smtClean="0">
                            <a:latin typeface="Cambria Math" panose="02040503050406030204" pitchFamily="18" charset="0"/>
                          </a:rPr>
                          <m:t>n</m:t>
                        </m:r>
                      </m:e>
                    </m:d>
                    <m:r>
                      <a:rPr lang="en-US" sz="1200" b="0" i="0" dirty="0" smtClean="0">
                        <a:latin typeface="Cambria Math" panose="02040503050406030204" pitchFamily="18" charset="0"/>
                      </a:rPr>
                      <m:t>)</m:t>
                    </m:r>
                  </m:oMath>
                </a14:m>
                <a:endParaRPr lang="en-US" sz="1200" dirty="0"/>
              </a:p>
            </p:txBody>
          </p:sp>
        </mc:Choice>
        <mc:Fallback xmlns="">
          <p:sp>
            <p:nvSpPr>
              <p:cNvPr id="2" name="Google Shape;821;p74">
                <a:extLst>
                  <a:ext uri="{FF2B5EF4-FFF2-40B4-BE49-F238E27FC236}">
                    <a16:creationId xmlns:a16="http://schemas.microsoft.com/office/drawing/2014/main" id="{19670182-EDF8-1573-7B0C-DD742C7BCA16}"/>
                  </a:ext>
                </a:extLst>
              </p:cNvPr>
              <p:cNvSpPr txBox="1">
                <a:spLocks noGrp="1" noRot="1" noChangeAspect="1" noMove="1" noResize="1" noEditPoints="1" noAdjustHandles="1" noChangeArrowheads="1" noChangeShapeType="1" noTextEdit="1"/>
              </p:cNvSpPr>
              <p:nvPr>
                <p:ph type="body" idx="1"/>
              </p:nvPr>
            </p:nvSpPr>
            <p:spPr>
              <a:xfrm>
                <a:off x="715050" y="1042987"/>
                <a:ext cx="7432407" cy="621426"/>
              </a:xfrm>
              <a:prstGeom prst="rect">
                <a:avLst/>
              </a:prstGeom>
              <a:blipFill>
                <a:blip r:embed="rId3"/>
                <a:stretch>
                  <a:fillRect t="-2941"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821;p74">
                <a:extLst>
                  <a:ext uri="{FF2B5EF4-FFF2-40B4-BE49-F238E27FC236}">
                    <a16:creationId xmlns:a16="http://schemas.microsoft.com/office/drawing/2014/main" xmlns="" id="{3B4EFCEF-564C-3D5B-2102-FED1E8C9FB8B}"/>
                  </a:ext>
                </a:extLst>
              </p:cNvPr>
              <p:cNvSpPr txBox="1">
                <a:spLocks/>
              </p:cNvSpPr>
              <p:nvPr/>
            </p:nvSpPr>
            <p:spPr>
              <a:xfrm>
                <a:off x="715050" y="1897063"/>
                <a:ext cx="2410006" cy="20687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r>
                  <a:rPr lang="en-US" sz="1200" dirty="0"/>
                  <a:t>Leaves represent probabilities of words</a:t>
                </a:r>
              </a:p>
              <a:p>
                <a:pPr indent="-333375">
                  <a:buClr>
                    <a:srgbClr val="3D4144"/>
                  </a:buClr>
                  <a:buSzPts val="1650"/>
                  <a:buFont typeface="Roboto"/>
                  <a:buChar char="-"/>
                </a:pPr>
                <a:r>
                  <a:rPr lang="en-US" sz="1200" dirty="0"/>
                  <a:t>Number of inner nodes is </a:t>
                </a:r>
                <a14:m>
                  <m:oMath xmlns:m="http://schemas.openxmlformats.org/officeDocument/2006/math">
                    <m:d>
                      <m:dPr>
                        <m:begChr m:val="|"/>
                        <m:endChr m:val="|"/>
                        <m:ctrlPr>
                          <a:rPr lang="en-US" sz="1200" i="1" smtClean="0">
                            <a:latin typeface="Cambria Math"/>
                          </a:rPr>
                        </m:ctrlPr>
                      </m:dPr>
                      <m:e>
                        <m:r>
                          <a:rPr lang="en-US" sz="1200" b="0" i="1" smtClean="0">
                            <a:latin typeface="Cambria Math" panose="02040503050406030204" pitchFamily="18" charset="0"/>
                          </a:rPr>
                          <m:t>𝑉</m:t>
                        </m:r>
                      </m:e>
                    </m:d>
                    <m:r>
                      <a:rPr lang="en-US" sz="1200" b="0" i="1" smtClean="0">
                        <a:latin typeface="Cambria Math" panose="02040503050406030204" pitchFamily="18" charset="0"/>
                      </a:rPr>
                      <m:t>−1</m:t>
                    </m:r>
                  </m:oMath>
                </a14:m>
                <a:endParaRPr lang="en-US" sz="1200" dirty="0"/>
              </a:p>
              <a:p>
                <a:pPr indent="-333375">
                  <a:buClr>
                    <a:srgbClr val="3D4144"/>
                  </a:buClr>
                  <a:buSzPts val="1650"/>
                  <a:buFont typeface="Roboto"/>
                  <a:buChar char="-"/>
                </a:pPr>
                <a:endParaRPr lang="en-US" sz="1200" dirty="0"/>
              </a:p>
              <a:p>
                <a:pPr indent="-333375">
                  <a:buClr>
                    <a:srgbClr val="3D4144"/>
                  </a:buClr>
                  <a:buSzPts val="1650"/>
                  <a:buFont typeface="Roboto"/>
                  <a:buChar char="-"/>
                </a:pPr>
                <a:r>
                  <a:rPr lang="en-US" sz="1200" dirty="0"/>
                  <a:t>Rare words are down at deep levels</a:t>
                </a:r>
              </a:p>
              <a:p>
                <a:pPr indent="-333375">
                  <a:buClr>
                    <a:srgbClr val="3D4144"/>
                  </a:buClr>
                  <a:buSzPts val="1650"/>
                  <a:buFont typeface="Roboto"/>
                  <a:buChar char="-"/>
                </a:pPr>
                <a:r>
                  <a:rPr lang="en-US" sz="1200" dirty="0"/>
                  <a:t>Frequent words are shallows levels</a:t>
                </a:r>
              </a:p>
            </p:txBody>
          </p:sp>
        </mc:Choice>
        <mc:Fallback xmlns="">
          <p:sp>
            <p:nvSpPr>
              <p:cNvPr id="15" name="Google Shape;821;p74">
                <a:extLst>
                  <a:ext uri="{FF2B5EF4-FFF2-40B4-BE49-F238E27FC236}">
                    <a16:creationId xmlns:a16="http://schemas.microsoft.com/office/drawing/2014/main" id="{3B4EFCEF-564C-3D5B-2102-FED1E8C9FB8B}"/>
                  </a:ext>
                </a:extLst>
              </p:cNvPr>
              <p:cNvSpPr txBox="1">
                <a:spLocks noRot="1" noChangeAspect="1" noMove="1" noResize="1" noEditPoints="1" noAdjustHandles="1" noChangeArrowheads="1" noChangeShapeType="1" noTextEdit="1"/>
              </p:cNvSpPr>
              <p:nvPr/>
            </p:nvSpPr>
            <p:spPr>
              <a:xfrm>
                <a:off x="715050" y="1897063"/>
                <a:ext cx="2410006" cy="2068762"/>
              </a:xfrm>
              <a:prstGeom prst="rect">
                <a:avLst/>
              </a:prstGeom>
              <a:blipFill>
                <a:blip r:embed="rId4"/>
                <a:stretch>
                  <a:fillRect t="-882"/>
                </a:stretch>
              </a:blipFill>
              <a:ln>
                <a:noFill/>
              </a:ln>
            </p:spPr>
            <p:txBody>
              <a:bodyPr/>
              <a:lstStyle/>
              <a:p>
                <a:r>
                  <a:rPr lang="en-US">
                    <a:noFill/>
                  </a:rPr>
                  <a:t> </a:t>
                </a:r>
              </a:p>
            </p:txBody>
          </p:sp>
        </mc:Fallback>
      </mc:AlternateContent>
      <p:pic>
        <p:nvPicPr>
          <p:cNvPr id="17" name="Picture 16" descr="A screen shot of a game&#10;&#10;Description automatically generated">
            <a:extLst>
              <a:ext uri="{FF2B5EF4-FFF2-40B4-BE49-F238E27FC236}">
                <a16:creationId xmlns:a16="http://schemas.microsoft.com/office/drawing/2014/main" xmlns="" id="{FB304522-94B0-C8F0-90AF-9149A1C6FC4E}"/>
              </a:ext>
            </a:extLst>
          </p:cNvPr>
          <p:cNvPicPr>
            <a:picLocks noChangeAspect="1"/>
          </p:cNvPicPr>
          <p:nvPr/>
        </p:nvPicPr>
        <p:blipFill>
          <a:blip r:embed="rId5"/>
          <a:stretch>
            <a:fillRect/>
          </a:stretch>
        </p:blipFill>
        <p:spPr>
          <a:xfrm>
            <a:off x="3443983" y="1753225"/>
            <a:ext cx="5319873" cy="2762902"/>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1" y="1042987"/>
            <a:ext cx="3435710" cy="5906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Defined: 0 means go left, 1 means go right. </a:t>
            </a:r>
          </a:p>
        </p:txBody>
      </p:sp>
      <p:pic>
        <p:nvPicPr>
          <p:cNvPr id="3" name="Picture 2" descr="A screen shot of a game&#10;&#10;Description automatically generated">
            <a:extLst>
              <a:ext uri="{FF2B5EF4-FFF2-40B4-BE49-F238E27FC236}">
                <a16:creationId xmlns:a16="http://schemas.microsoft.com/office/drawing/2014/main" xmlns="" id="{83845EAD-B6FC-BBF9-3548-2651B3B9D371}"/>
              </a:ext>
            </a:extLst>
          </p:cNvPr>
          <p:cNvPicPr>
            <a:picLocks noChangeAspect="1"/>
          </p:cNvPicPr>
          <p:nvPr/>
        </p:nvPicPr>
        <p:blipFill>
          <a:blip r:embed="rId3"/>
          <a:stretch>
            <a:fillRect/>
          </a:stretch>
        </p:blipFill>
        <p:spPr>
          <a:xfrm>
            <a:off x="4786472" y="1547742"/>
            <a:ext cx="4181155" cy="217150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228983AE-2E73-1F6A-6FF7-B2809CB17C06}"/>
                  </a:ext>
                </a:extLst>
              </p:cNvPr>
              <p:cNvSpPr txBox="1"/>
              <p:nvPr/>
            </p:nvSpPr>
            <p:spPr>
              <a:xfrm>
                <a:off x="5365848" y="1736332"/>
                <a:ext cx="791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𝑙𝑒𝑓𝑡</m:t>
                      </m:r>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228983AE-2E73-1F6A-6FF7-B2809CB17C06}"/>
                  </a:ext>
                </a:extLst>
              </p:cNvPr>
              <p:cNvSpPr txBox="1">
                <a:spLocks noRot="1" noChangeAspect="1" noMove="1" noResize="1" noEditPoints="1" noAdjustHandles="1" noChangeArrowheads="1" noChangeShapeType="1" noTextEdit="1"/>
              </p:cNvSpPr>
              <p:nvPr/>
            </p:nvSpPr>
            <p:spPr>
              <a:xfrm>
                <a:off x="5365848" y="1736332"/>
                <a:ext cx="791370" cy="215444"/>
              </a:xfrm>
              <a:prstGeom prst="rect">
                <a:avLst/>
              </a:prstGeom>
              <a:blipFill>
                <a:blip r:embed="rId4"/>
                <a:stretch>
                  <a:fillRect l="-3846" r="-6923"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xmlns="" id="{A65F628C-336C-2798-90B2-9A099BCFCF9F}"/>
                  </a:ext>
                </a:extLst>
              </p:cNvPr>
              <p:cNvSpPr txBox="1"/>
              <p:nvPr/>
            </p:nvSpPr>
            <p:spPr>
              <a:xfrm>
                <a:off x="7531781" y="1736332"/>
                <a:ext cx="89716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𝑟𝑖𝑔h𝑡</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65F628C-336C-2798-90B2-9A099BCFCF9F}"/>
                  </a:ext>
                </a:extLst>
              </p:cNvPr>
              <p:cNvSpPr txBox="1">
                <a:spLocks noRot="1" noChangeAspect="1" noMove="1" noResize="1" noEditPoints="1" noAdjustHandles="1" noChangeArrowheads="1" noChangeShapeType="1" noTextEdit="1"/>
              </p:cNvSpPr>
              <p:nvPr/>
            </p:nvSpPr>
            <p:spPr>
              <a:xfrm>
                <a:off x="7531781" y="1736332"/>
                <a:ext cx="897169" cy="215444"/>
              </a:xfrm>
              <a:prstGeom prst="rect">
                <a:avLst/>
              </a:prstGeom>
              <a:blipFill>
                <a:blip r:embed="rId5"/>
                <a:stretch>
                  <a:fillRect l="-4082" r="-5442"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821;p74">
                <a:extLst>
                  <a:ext uri="{FF2B5EF4-FFF2-40B4-BE49-F238E27FC236}">
                    <a16:creationId xmlns:a16="http://schemas.microsoft.com/office/drawing/2014/main" xmlns="" id="{A6815784-E2D5-4B81-93D4-3AB9371CF3B6}"/>
                  </a:ext>
                </a:extLst>
              </p:cNvPr>
              <p:cNvSpPr txBox="1">
                <a:spLocks/>
              </p:cNvSpPr>
              <p:nvPr/>
            </p:nvSpPr>
            <p:spPr>
              <a:xfrm>
                <a:off x="715050" y="1736332"/>
                <a:ext cx="3435710" cy="12123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𝑙𝑒𝑓𝑡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oMath>
                  </m:oMathPara>
                </a14:m>
                <a:endParaRPr lang="en-US" sz="1600" dirty="0"/>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𝑟𝑖𝑔h𝑡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oMath>
                  </m:oMathPara>
                </a14:m>
                <a:endParaRPr lang="en-US" sz="1600" b="0" dirty="0">
                  <a:ea typeface="Cambria Math" panose="02040503050406030204" pitchFamily="18" charset="0"/>
                </a:endParaRPr>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ea typeface="Cambria Math" panose="02040503050406030204" pitchFamily="18" charset="0"/>
                        </a:rPr>
                        <m:t>𝜎</m:t>
                      </m:r>
                      <m:d>
                        <m:dPr>
                          <m:ctrlPr>
                            <a:rPr lang="en-US" sz="1600" i="1">
                              <a:latin typeface="Cambria Math"/>
                              <a:ea typeface="Cambria Math" panose="02040503050406030204" pitchFamily="18" charset="0"/>
                            </a:rPr>
                          </m:ctrlPr>
                        </m:dPr>
                        <m:e>
                          <m:sSubSup>
                            <m:sSubSupPr>
                              <m:ctrlPr>
                                <a:rPr lang="en-US" sz="1600" i="1">
                                  <a:latin typeface="Cambria Math"/>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𝛾</m:t>
                              </m:r>
                            </m:e>
                            <m:sub>
                              <m:r>
                                <a:rPr lang="en-US" sz="1600" i="1">
                                  <a:latin typeface="Cambria Math" panose="02040503050406030204" pitchFamily="18" charset="0"/>
                                  <a:ea typeface="Cambria Math" panose="02040503050406030204" pitchFamily="18" charset="0"/>
                                </a:rPr>
                                <m:t>𝑛</m:t>
                              </m:r>
                            </m:sub>
                            <m:sup>
                              <m:r>
                                <a:rPr lang="en-US" sz="1600" i="1">
                                  <a:latin typeface="Cambria Math" panose="02040503050406030204" pitchFamily="18" charset="0"/>
                                  <a:ea typeface="Cambria Math" panose="02040503050406030204" pitchFamily="18" charset="0"/>
                                </a:rPr>
                                <m:t>𝑇</m:t>
                              </m:r>
                            </m:sup>
                          </m:sSubSup>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𝑣</m:t>
                              </m:r>
                            </m:e>
                            <m:sub>
                              <m:r>
                                <a:rPr lang="en-US" sz="1600" i="1">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=1</m:t>
                      </m:r>
                    </m:oMath>
                  </m:oMathPara>
                </a14:m>
                <a:endParaRPr lang="en-US" sz="1600" dirty="0"/>
              </a:p>
            </p:txBody>
          </p:sp>
        </mc:Choice>
        <mc:Fallback xmlns="">
          <p:sp>
            <p:nvSpPr>
              <p:cNvPr id="6" name="Google Shape;821;p74">
                <a:extLst>
                  <a:ext uri="{FF2B5EF4-FFF2-40B4-BE49-F238E27FC236}">
                    <a16:creationId xmlns:a16="http://schemas.microsoft.com/office/drawing/2014/main" id="{A6815784-E2D5-4B81-93D4-3AB9371CF3B6}"/>
                  </a:ext>
                </a:extLst>
              </p:cNvPr>
              <p:cNvSpPr txBox="1">
                <a:spLocks noRot="1" noChangeAspect="1" noMove="1" noResize="1" noEditPoints="1" noAdjustHandles="1" noChangeArrowheads="1" noChangeShapeType="1" noTextEdit="1"/>
              </p:cNvSpPr>
              <p:nvPr/>
            </p:nvSpPr>
            <p:spPr>
              <a:xfrm>
                <a:off x="715050" y="1736332"/>
                <a:ext cx="3435710" cy="1212351"/>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821;p74">
                <a:extLst>
                  <a:ext uri="{FF2B5EF4-FFF2-40B4-BE49-F238E27FC236}">
                    <a16:creationId xmlns:a16="http://schemas.microsoft.com/office/drawing/2014/main" xmlns="" id="{B5B34CAD-B067-E3F0-0F4D-3F74AA4A9D61}"/>
                  </a:ext>
                </a:extLst>
              </p:cNvPr>
              <p:cNvSpPr txBox="1">
                <a:spLocks/>
              </p:cNvSpPr>
              <p:nvPr/>
            </p:nvSpPr>
            <p:spPr>
              <a:xfrm>
                <a:off x="715049" y="2948683"/>
                <a:ext cx="3856951" cy="1315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14:m>
                  <m:oMath xmlns:m="http://schemas.openxmlformats.org/officeDocument/2006/math">
                    <m:sSub>
                      <m:sSubPr>
                        <m:ctrlPr>
                          <a:rPr lang="en-US" i="1" smtClean="0">
                            <a:latin typeface="Cambria Math"/>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𝑛</m:t>
                        </m:r>
                      </m:sub>
                    </m:sSub>
                  </m:oMath>
                </a14:m>
                <a:r>
                  <a:rPr lang="en-US" dirty="0"/>
                  <a:t> get from output matrix of model word2vec</a:t>
                </a:r>
              </a:p>
              <a:p>
                <a:pPr indent="-333375">
                  <a:buClr>
                    <a:srgbClr val="3D4144"/>
                  </a:buClr>
                  <a:buSzPts val="1650"/>
                  <a:buFont typeface="Roboto"/>
                  <a:buChar char="-"/>
                </a:pPr>
                <a:r>
                  <a:rPr lang="en-US" dirty="0"/>
                  <a:t>In model using hierarchical </a:t>
                </a:r>
                <a:r>
                  <a:rPr lang="en-US" dirty="0" err="1"/>
                  <a:t>softmax</a:t>
                </a:r>
                <a:r>
                  <a:rPr lang="en-US" dirty="0"/>
                  <a:t>, output matrix: </a:t>
                </a:r>
                <a14:m>
                  <m:oMath xmlns:m="http://schemas.openxmlformats.org/officeDocument/2006/math">
                    <m:sSub>
                      <m:sSubPr>
                        <m:ctrlPr>
                          <a:rPr lang="en-US" i="1" dirty="0" smtClean="0">
                            <a:latin typeface="Cambria Math"/>
                          </a:rPr>
                        </m:ctrlPr>
                      </m:sSubPr>
                      <m:e>
                        <m:r>
                          <a:rPr lang="en-US" b="0" i="1" dirty="0" smtClean="0">
                            <a:latin typeface="Cambria Math" panose="02040503050406030204" pitchFamily="18" charset="0"/>
                          </a:rPr>
                          <m:t>𝑈</m:t>
                        </m:r>
                      </m:e>
                      <m:sub>
                        <m:r>
                          <a:rPr lang="en-US" b="0" i="1" dirty="0" smtClean="0">
                            <a:latin typeface="Cambria Math" panose="02040503050406030204" pitchFamily="18" charset="0"/>
                          </a:rPr>
                          <m:t>𝑜</m:t>
                        </m:r>
                      </m:sub>
                    </m:sSub>
                    <m:r>
                      <a:rPr lang="en-US" i="1" dirty="0" smtClean="0">
                        <a:latin typeface="Cambria Math" panose="02040503050406030204" pitchFamily="18" charset="0"/>
                        <a:ea typeface="Cambria Math" panose="02040503050406030204" pitchFamily="18" charset="0"/>
                      </a:rPr>
                      <m:t>∈</m:t>
                    </m:r>
                    <m:sSup>
                      <m:sSupPr>
                        <m:ctrlPr>
                          <a:rPr lang="en-US" i="1" dirty="0" smtClean="0">
                            <a:latin typeface="Cambria Math"/>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𝑅</m:t>
                        </m:r>
                      </m:e>
                      <m:sup>
                        <m:r>
                          <a:rPr lang="en-US" b="0" i="1" dirty="0" smtClean="0">
                            <a:latin typeface="Cambria Math" panose="02040503050406030204" pitchFamily="18" charset="0"/>
                            <a:ea typeface="Cambria Math" panose="02040503050406030204" pitchFamily="18" charset="0"/>
                          </a:rPr>
                          <m:t>𝑑</m:t>
                        </m:r>
                        <m:r>
                          <a:rPr lang="en-US" b="0" i="1" dirty="0" smtClean="0">
                            <a:latin typeface="Cambria Math"/>
                            <a:ea typeface="Cambria Math"/>
                          </a:rPr>
                          <m:t>×</m:t>
                        </m:r>
                        <m:r>
                          <a:rPr lang="en-US" b="0" i="1" dirty="0" smtClean="0">
                            <a:latin typeface="Cambria Math" panose="02040503050406030204" pitchFamily="18" charset="0"/>
                            <a:ea typeface="Cambria Math" panose="02040503050406030204" pitchFamily="18" charset="0"/>
                          </a:rPr>
                          <m:t>𝑐</m:t>
                        </m:r>
                        <m:d>
                          <m:dPr>
                            <m:ctrlPr>
                              <a:rPr lang="en-US" b="0" i="1" dirty="0" smtClean="0">
                                <a:latin typeface="Cambria Math"/>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𝑒</m:t>
                            </m:r>
                          </m:e>
                        </m:d>
                      </m:sup>
                    </m:sSup>
                  </m:oMath>
                </a14:m>
                <a:endParaRPr lang="en-US" i="1" dirty="0">
                  <a:latin typeface="Cambria Math" panose="02040503050406030204" pitchFamily="18" charset="0"/>
                  <a:ea typeface="Cambria Math" panose="02040503050406030204" pitchFamily="18" charset="0"/>
                </a:endParaRPr>
              </a:p>
            </p:txBody>
          </p:sp>
        </mc:Choice>
        <mc:Fallback xmlns="">
          <p:sp>
            <p:nvSpPr>
              <p:cNvPr id="10" name="Google Shape;821;p74">
                <a:extLst>
                  <a:ext uri="{FF2B5EF4-FFF2-40B4-BE49-F238E27FC236}">
                    <a16:creationId xmlns:a16="http://schemas.microsoft.com/office/drawing/2014/main" xmlns:a14="http://schemas.microsoft.com/office/drawing/2010/main" xmlns="" id="{B5B34CAD-B067-E3F0-0F4D-3F74AA4A9D61}"/>
                  </a:ext>
                </a:extLst>
              </p:cNvPr>
              <p:cNvSpPr txBox="1">
                <a:spLocks noRot="1" noChangeAspect="1" noMove="1" noResize="1" noEditPoints="1" noAdjustHandles="1" noChangeArrowheads="1" noChangeShapeType="1" noTextEdit="1"/>
              </p:cNvSpPr>
              <p:nvPr/>
            </p:nvSpPr>
            <p:spPr>
              <a:xfrm>
                <a:off x="715049" y="2948683"/>
                <a:ext cx="3856951" cy="1315092"/>
              </a:xfrm>
              <a:prstGeom prst="rect">
                <a:avLst/>
              </a:prstGeom>
              <a:blipFill rotWithShape="1">
                <a:blip r:embed="rId7"/>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6404905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Softmax</a:t>
            </a:r>
            <a:endParaRPr/>
          </a:p>
        </p:txBody>
      </p:sp>
      <p:pic>
        <p:nvPicPr>
          <p:cNvPr id="6" name="Picture 5" descr="A screen shot of a game&#10;&#10;Description automatically generated">
            <a:extLst>
              <a:ext uri="{FF2B5EF4-FFF2-40B4-BE49-F238E27FC236}">
                <a16:creationId xmlns:a16="http://schemas.microsoft.com/office/drawing/2014/main" xmlns="" id="{9FF346D6-965A-B4C6-1959-6FC7A15153A8}"/>
              </a:ext>
            </a:extLst>
          </p:cNvPr>
          <p:cNvPicPr>
            <a:picLocks noChangeAspect="1"/>
          </p:cNvPicPr>
          <p:nvPr/>
        </p:nvPicPr>
        <p:blipFill>
          <a:blip r:embed="rId3"/>
          <a:stretch>
            <a:fillRect/>
          </a:stretch>
        </p:blipFill>
        <p:spPr>
          <a:xfrm>
            <a:off x="3867585" y="954175"/>
            <a:ext cx="4966588" cy="2518490"/>
          </a:xfrm>
          <a:prstGeom prst="rect">
            <a:avLst/>
          </a:prstGeom>
        </p:spPr>
      </p:pic>
      <p:graphicFrame>
        <p:nvGraphicFramePr>
          <p:cNvPr id="7" name="Table 6">
            <a:extLst>
              <a:ext uri="{FF2B5EF4-FFF2-40B4-BE49-F238E27FC236}">
                <a16:creationId xmlns:a16="http://schemas.microsoft.com/office/drawing/2014/main" xmlns="" id="{3E65F4A1-4766-5DC9-9192-DE5C8773E554}"/>
              </a:ext>
            </a:extLst>
          </p:cNvPr>
          <p:cNvGraphicFramePr>
            <a:graphicFrameLocks noGrp="1"/>
          </p:cNvGraphicFramePr>
          <p:nvPr>
            <p:extLst>
              <p:ext uri="{D42A27DB-BD31-4B8C-83A1-F6EECF244321}">
                <p14:modId xmlns:p14="http://schemas.microsoft.com/office/powerpoint/2010/main" val="663988904"/>
              </p:ext>
            </p:extLst>
          </p:nvPr>
        </p:nvGraphicFramePr>
        <p:xfrm>
          <a:off x="907551" y="954175"/>
          <a:ext cx="1938362" cy="3384976"/>
        </p:xfrm>
        <a:graphic>
          <a:graphicData uri="http://schemas.openxmlformats.org/drawingml/2006/table">
            <a:tbl>
              <a:tblPr firstRow="1" bandRow="1">
                <a:tableStyleId>{7D9A748A-5EDF-47A2-A65E-5F4390420DF3}</a:tableStyleId>
              </a:tblPr>
              <a:tblGrid>
                <a:gridCol w="931524">
                  <a:extLst>
                    <a:ext uri="{9D8B030D-6E8A-4147-A177-3AD203B41FA5}">
                      <a16:colId xmlns:a16="http://schemas.microsoft.com/office/drawing/2014/main" xmlns="" val="1583063963"/>
                    </a:ext>
                  </a:extLst>
                </a:gridCol>
                <a:gridCol w="1006838">
                  <a:extLst>
                    <a:ext uri="{9D8B030D-6E8A-4147-A177-3AD203B41FA5}">
                      <a16:colId xmlns:a16="http://schemas.microsoft.com/office/drawing/2014/main" xmlns="" val="181145506"/>
                    </a:ext>
                  </a:extLst>
                </a:gridCol>
              </a:tblGrid>
              <a:tr h="423122">
                <a:tc>
                  <a:txBody>
                    <a:bodyPr/>
                    <a:lstStyle/>
                    <a:p>
                      <a:pPr algn="ctr"/>
                      <a:r>
                        <a:rPr lang="en-US" dirty="0"/>
                        <a:t>the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0.050544</a:t>
                      </a:r>
                      <a:endParaRPr lang="en-US" dirty="0"/>
                    </a:p>
                  </a:txBody>
                  <a:tcPr anchor="ctr"/>
                </a:tc>
                <a:extLst>
                  <a:ext uri="{0D108BD9-81ED-4DB2-BD59-A6C34878D82A}">
                    <a16:rowId xmlns:a16="http://schemas.microsoft.com/office/drawing/2014/main" xmlns="" val="1552107762"/>
                  </a:ext>
                </a:extLst>
              </a:tr>
              <a:tr h="423122">
                <a:tc>
                  <a:txBody>
                    <a:bodyPr/>
                    <a:lstStyle/>
                    <a:p>
                      <a:pPr algn="ctr"/>
                      <a:r>
                        <a:rPr lang="en-US" dirty="0"/>
                        <a:t>cat</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0.089856</a:t>
                      </a:r>
                      <a:endParaRPr lang="en-US" dirty="0"/>
                    </a:p>
                  </a:txBody>
                  <a:tcPr anchor="ctr"/>
                </a:tc>
                <a:extLst>
                  <a:ext uri="{0D108BD9-81ED-4DB2-BD59-A6C34878D82A}">
                    <a16:rowId xmlns:a16="http://schemas.microsoft.com/office/drawing/2014/main" xmlns="" val="2376145594"/>
                  </a:ext>
                </a:extLst>
              </a:tr>
              <a:tr h="423122">
                <a:tc>
                  <a:txBody>
                    <a:bodyPr/>
                    <a:lstStyle/>
                    <a:p>
                      <a:pPr algn="ctr"/>
                      <a:r>
                        <a:rPr lang="en-US" dirty="0"/>
                        <a:t>jumped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0.307476</a:t>
                      </a:r>
                      <a:endParaRPr lang="en-US" dirty="0"/>
                    </a:p>
                  </a:txBody>
                  <a:tcPr anchor="ctr"/>
                </a:tc>
                <a:extLst>
                  <a:ext uri="{0D108BD9-81ED-4DB2-BD59-A6C34878D82A}">
                    <a16:rowId xmlns:a16="http://schemas.microsoft.com/office/drawing/2014/main" xmlns="" val="733365228"/>
                  </a:ext>
                </a:extLst>
              </a:tr>
              <a:tr h="423122">
                <a:tc>
                  <a:txBody>
                    <a:bodyPr/>
                    <a:lstStyle/>
                    <a:p>
                      <a:pPr algn="ctr"/>
                      <a:r>
                        <a:rPr lang="en-US" dirty="0"/>
                        <a:t>over</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0.072124</a:t>
                      </a:r>
                      <a:endParaRPr lang="en-US" dirty="0"/>
                    </a:p>
                  </a:txBody>
                  <a:tcPr anchor="ctr"/>
                </a:tc>
                <a:extLst>
                  <a:ext uri="{0D108BD9-81ED-4DB2-BD59-A6C34878D82A}">
                    <a16:rowId xmlns:a16="http://schemas.microsoft.com/office/drawing/2014/main" xmlns="" val="1238092824"/>
                  </a:ext>
                </a:extLst>
              </a:tr>
              <a:tr h="423122">
                <a:tc>
                  <a:txBody>
                    <a:bodyPr/>
                    <a:lstStyle/>
                    <a:p>
                      <a:pPr algn="ctr"/>
                      <a:r>
                        <a:rPr lang="en-US" dirty="0"/>
                        <a:t>fence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0.269568</a:t>
                      </a:r>
                      <a:endParaRPr lang="en-US" dirty="0"/>
                    </a:p>
                  </a:txBody>
                  <a:tcPr anchor="ctr"/>
                </a:tc>
                <a:extLst>
                  <a:ext uri="{0D108BD9-81ED-4DB2-BD59-A6C34878D82A}">
                    <a16:rowId xmlns:a16="http://schemas.microsoft.com/office/drawing/2014/main" xmlns="" val="3443149590"/>
                  </a:ext>
                </a:extLst>
              </a:tr>
              <a:tr h="423122">
                <a:tc>
                  <a:txBody>
                    <a:bodyPr/>
                    <a:lstStyle/>
                    <a:p>
                      <a:pPr algn="ctr"/>
                      <a:r>
                        <a:rPr lang="en-US" dirty="0"/>
                        <a:t>and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0.076032</a:t>
                      </a:r>
                      <a:endParaRPr lang="en-US" dirty="0"/>
                    </a:p>
                  </a:txBody>
                  <a:tcPr anchor="ctr"/>
                </a:tc>
                <a:extLst>
                  <a:ext uri="{0D108BD9-81ED-4DB2-BD59-A6C34878D82A}">
                    <a16:rowId xmlns:a16="http://schemas.microsoft.com/office/drawing/2014/main" xmlns="" val="3470365948"/>
                  </a:ext>
                </a:extLst>
              </a:tr>
              <a:tr h="423122">
                <a:tc>
                  <a:txBody>
                    <a:bodyPr/>
                    <a:lstStyle/>
                    <a:p>
                      <a:pPr algn="ctr"/>
                      <a:r>
                        <a:rPr lang="en-US" dirty="0"/>
                        <a:t>ran</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0.076608</a:t>
                      </a:r>
                      <a:endParaRPr lang="en-US" dirty="0"/>
                    </a:p>
                  </a:txBody>
                  <a:tcPr anchor="ctr"/>
                </a:tc>
                <a:extLst>
                  <a:ext uri="{0D108BD9-81ED-4DB2-BD59-A6C34878D82A}">
                    <a16:rowId xmlns:a16="http://schemas.microsoft.com/office/drawing/2014/main" xmlns="" val="2141816101"/>
                  </a:ext>
                </a:extLst>
              </a:tr>
              <a:tr h="423122">
                <a:tc>
                  <a:txBody>
                    <a:bodyPr/>
                    <a:lstStyle/>
                    <a:p>
                      <a:pPr algn="ctr"/>
                      <a:r>
                        <a:rPr lang="en-US" dirty="0"/>
                        <a:t>away</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0.057792</a:t>
                      </a:r>
                      <a:endParaRPr lang="en-US" dirty="0"/>
                    </a:p>
                  </a:txBody>
                  <a:tcPr anchor="ctr"/>
                </a:tc>
                <a:extLst>
                  <a:ext uri="{0D108BD9-81ED-4DB2-BD59-A6C34878D82A}">
                    <a16:rowId xmlns:a16="http://schemas.microsoft.com/office/drawing/2014/main" xmlns="" val="1644981974"/>
                  </a:ext>
                </a:extLst>
              </a:tr>
            </a:tbl>
          </a:graphicData>
        </a:graphic>
      </p:graphicFrame>
    </p:spTree>
    <p:extLst>
      <p:ext uri="{BB962C8B-B14F-4D97-AF65-F5344CB8AC3E}">
        <p14:creationId xmlns:p14="http://schemas.microsoft.com/office/powerpoint/2010/main" val="245488171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7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a:t>
            </a:r>
            <a:endParaRPr/>
          </a:p>
        </p:txBody>
      </p:sp>
      <p:sp>
        <p:nvSpPr>
          <p:cNvPr id="833" name="Google Shape;833;p7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06</a:t>
            </a:r>
            <a:endParaRPr/>
          </a:p>
        </p:txBody>
      </p:sp>
      <p:cxnSp>
        <p:nvCxnSpPr>
          <p:cNvPr id="834" name="Google Shape;834;p7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35" name="Google Shape;835;p7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0" y="1042987"/>
            <a:ext cx="7915241" cy="9091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Data is list of JDs.</a:t>
            </a:r>
          </a:p>
          <a:p>
            <a:pPr lvl="0" indent="-333375">
              <a:buClr>
                <a:srgbClr val="3D4144"/>
              </a:buClr>
              <a:buSzPts val="1650"/>
              <a:buFont typeface="Roboto"/>
              <a:buChar char="-"/>
            </a:pPr>
            <a:r>
              <a:rPr lang="en-US" dirty="0"/>
              <a:t>Define: token skill is one word, JD is sentences</a:t>
            </a:r>
          </a:p>
          <a:p>
            <a:pPr lvl="0" indent="-333375">
              <a:buClr>
                <a:srgbClr val="3D4144"/>
              </a:buClr>
              <a:buSzPts val="1650"/>
              <a:buFont typeface="Roboto"/>
              <a:buChar char="-"/>
            </a:pPr>
            <a:r>
              <a:rPr lang="en-US" dirty="0"/>
              <a:t>Our data is list of JDs.</a:t>
            </a:r>
          </a:p>
        </p:txBody>
      </p:sp>
      <p:sp>
        <p:nvSpPr>
          <p:cNvPr id="7" name="Google Shape;821;p74">
            <a:extLst>
              <a:ext uri="{FF2B5EF4-FFF2-40B4-BE49-F238E27FC236}">
                <a16:creationId xmlns:a16="http://schemas.microsoft.com/office/drawing/2014/main" xmlns="" id="{338464AD-87A9-BACE-DCA7-ADA651A029D7}"/>
              </a:ext>
            </a:extLst>
          </p:cNvPr>
          <p:cNvSpPr txBox="1">
            <a:spLocks/>
          </p:cNvSpPr>
          <p:nvPr/>
        </p:nvSpPr>
        <p:spPr>
          <a:xfrm>
            <a:off x="1495887"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Sample one JD:</a:t>
            </a:r>
          </a:p>
          <a:p>
            <a:pPr marL="123825" indent="0">
              <a:buClr>
                <a:srgbClr val="3D4144"/>
              </a:buClr>
              <a:buSzPts val="1650"/>
              <a:buNone/>
            </a:pPr>
            <a:r>
              <a:rPr lang="en-US" dirty="0"/>
              <a:t>[</a:t>
            </a:r>
          </a:p>
          <a:p>
            <a:pPr marL="581025" lvl="1" indent="0">
              <a:buClr>
                <a:srgbClr val="3D4144"/>
              </a:buClr>
              <a:buSzPts val="1650"/>
              <a:buNone/>
            </a:pPr>
            <a:r>
              <a:rPr lang="en-US" dirty="0"/>
              <a:t>“Cloud”,</a:t>
            </a:r>
          </a:p>
          <a:p>
            <a:pPr marL="581025" lvl="1" indent="0">
              <a:buClr>
                <a:srgbClr val="3D4144"/>
              </a:buClr>
              <a:buSzPts val="1650"/>
              <a:buNone/>
            </a:pPr>
            <a:r>
              <a:rPr lang="en-US" dirty="0"/>
              <a:t>“Code Reviews”</a:t>
            </a:r>
          </a:p>
          <a:p>
            <a:pPr marL="581025" lvl="1" indent="0">
              <a:buClr>
                <a:srgbClr val="3D4144"/>
              </a:buClr>
              <a:buSzPts val="1650"/>
              <a:buNone/>
            </a:pPr>
            <a:r>
              <a:rPr lang="en-US" dirty="0"/>
              <a:t>“Debian”</a:t>
            </a:r>
          </a:p>
          <a:p>
            <a:pPr marL="581025" lvl="1" indent="0">
              <a:buClr>
                <a:srgbClr val="3D4144"/>
              </a:buClr>
              <a:buSzPts val="1650"/>
              <a:buNone/>
            </a:pPr>
            <a:r>
              <a:rPr lang="en-US" dirty="0"/>
              <a:t>…</a:t>
            </a:r>
          </a:p>
          <a:p>
            <a:pPr marL="123825" indent="0">
              <a:buClr>
                <a:srgbClr val="3D4144"/>
              </a:buClr>
              <a:buSzPts val="1650"/>
              <a:buNone/>
            </a:pPr>
            <a:r>
              <a:rPr lang="en-US" dirty="0"/>
              <a:t>]</a:t>
            </a:r>
          </a:p>
        </p:txBody>
      </p:sp>
      <p:sp>
        <p:nvSpPr>
          <p:cNvPr id="8" name="Google Shape;821;p74">
            <a:extLst>
              <a:ext uri="{FF2B5EF4-FFF2-40B4-BE49-F238E27FC236}">
                <a16:creationId xmlns:a16="http://schemas.microsoft.com/office/drawing/2014/main" xmlns="" id="{52343D09-422B-13B0-3762-4CC6C4FC659C}"/>
              </a:ext>
            </a:extLst>
          </p:cNvPr>
          <p:cNvSpPr txBox="1">
            <a:spLocks/>
          </p:cNvSpPr>
          <p:nvPr/>
        </p:nvSpPr>
        <p:spPr>
          <a:xfrm>
            <a:off x="4802454"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Data format:</a:t>
            </a:r>
          </a:p>
          <a:p>
            <a:pPr marL="123825" indent="0">
              <a:buClr>
                <a:srgbClr val="3D4144"/>
              </a:buClr>
              <a:buSzPts val="1650"/>
              <a:buNone/>
            </a:pPr>
            <a:r>
              <a:rPr lang="en-US" dirty="0"/>
              <a:t>{</a:t>
            </a:r>
          </a:p>
          <a:p>
            <a:pPr marL="581025" lvl="1" indent="0">
              <a:buClr>
                <a:srgbClr val="3D4144"/>
              </a:buClr>
              <a:buSzPts val="1650"/>
              <a:buNone/>
            </a:pPr>
            <a:r>
              <a:rPr lang="en-US" dirty="0"/>
              <a:t>JD1,</a:t>
            </a:r>
          </a:p>
          <a:p>
            <a:pPr marL="581025" lvl="1" indent="0">
              <a:buClr>
                <a:srgbClr val="3D4144"/>
              </a:buClr>
              <a:buSzPts val="1650"/>
              <a:buNone/>
            </a:pPr>
            <a:r>
              <a:rPr lang="en-US" dirty="0"/>
              <a:t>JD2,</a:t>
            </a:r>
          </a:p>
          <a:p>
            <a:pPr marL="581025" lvl="1" indent="0">
              <a:buClr>
                <a:srgbClr val="3D4144"/>
              </a:buClr>
              <a:buSzPts val="1650"/>
              <a:buNone/>
            </a:pPr>
            <a:r>
              <a:rPr lang="en-US" dirty="0"/>
              <a:t>JD3,</a:t>
            </a:r>
          </a:p>
          <a:p>
            <a:pPr marL="581025" lvl="1" indent="0">
              <a:buClr>
                <a:srgbClr val="3D4144"/>
              </a:buClr>
              <a:buSzPts val="1650"/>
              <a:buNone/>
            </a:pPr>
            <a:r>
              <a:rPr lang="en-US" dirty="0"/>
              <a:t>…</a:t>
            </a:r>
          </a:p>
          <a:p>
            <a:pPr marL="123825" indent="0">
              <a:buClr>
                <a:srgbClr val="3D4144"/>
              </a:buClr>
              <a:buSzPts val="1650"/>
              <a:buNone/>
            </a:pPr>
            <a:r>
              <a:rPr lang="en-US" dirty="0"/>
              <a:t>}</a:t>
            </a:r>
          </a:p>
        </p:txBody>
      </p:sp>
    </p:spTree>
    <p:extLst>
      <p:ext uri="{BB962C8B-B14F-4D97-AF65-F5344CB8AC3E}">
        <p14:creationId xmlns:p14="http://schemas.microsoft.com/office/powerpoint/2010/main" val="89340076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0" y="1042987"/>
            <a:ext cx="7915241" cy="759180"/>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Number of JDs: </a:t>
            </a:r>
            <a:r>
              <a:rPr lang="en-US" dirty="0" smtClean="0"/>
              <a:t>26681</a:t>
            </a:r>
          </a:p>
          <a:p>
            <a:pPr lvl="0" indent="-333375">
              <a:buClr>
                <a:srgbClr val="3D4144"/>
              </a:buClr>
              <a:buSzPts val="1650"/>
              <a:buFont typeface="Roboto"/>
              <a:buChar char="-"/>
            </a:pPr>
            <a:r>
              <a:rPr lang="en-US" dirty="0" smtClean="0"/>
              <a:t>Our goal:</a:t>
            </a:r>
          </a:p>
        </p:txBody>
      </p:sp>
      <p:sp>
        <p:nvSpPr>
          <p:cNvPr id="4" name="Google Shape;821;p74">
            <a:extLst>
              <a:ext uri="{FF2B5EF4-FFF2-40B4-BE49-F238E27FC236}">
                <a16:creationId xmlns:a16="http://schemas.microsoft.com/office/drawing/2014/main" xmlns="" id="{19670182-EDF8-1573-7B0C-DD742C7BCA16}"/>
              </a:ext>
            </a:extLst>
          </p:cNvPr>
          <p:cNvSpPr txBox="1">
            <a:spLocks/>
          </p:cNvSpPr>
          <p:nvPr/>
        </p:nvSpPr>
        <p:spPr>
          <a:xfrm>
            <a:off x="902968" y="2820001"/>
            <a:ext cx="1875750" cy="642290"/>
          </a:xfrm>
          <a:prstGeom prst="rect">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dirty="0" smtClean="0"/>
              <a:t>Skills</a:t>
            </a:r>
          </a:p>
          <a:p>
            <a:pPr marL="123825" indent="0" algn="ctr">
              <a:buClr>
                <a:srgbClr val="3D4144"/>
              </a:buClr>
              <a:buSzPts val="1650"/>
              <a:buNone/>
            </a:pPr>
            <a:r>
              <a:rPr lang="en-US" dirty="0" smtClean="0"/>
              <a:t>Example: HTML</a:t>
            </a:r>
          </a:p>
        </p:txBody>
      </p:sp>
      <p:sp>
        <p:nvSpPr>
          <p:cNvPr id="3" name="Rounded Rectangle 2"/>
          <p:cNvSpPr/>
          <p:nvPr/>
        </p:nvSpPr>
        <p:spPr>
          <a:xfrm>
            <a:off x="3693117" y="2368789"/>
            <a:ext cx="2361460" cy="1544714"/>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dk1"/>
                </a:solidFill>
                <a:latin typeface="Golos Text"/>
                <a:ea typeface="Golos Text"/>
                <a:cs typeface="Golos Text"/>
                <a:sym typeface="Golos Text"/>
              </a:rPr>
              <a:t>Word Embedding</a:t>
            </a:r>
            <a:endParaRPr lang="en-US" dirty="0">
              <a:solidFill>
                <a:schemeClr val="dk1"/>
              </a:solidFill>
              <a:latin typeface="Golos Text"/>
              <a:ea typeface="Golos Text"/>
              <a:cs typeface="Golos Text"/>
              <a:sym typeface="Golos Text"/>
            </a:endParaRPr>
          </a:p>
        </p:txBody>
      </p:sp>
      <mc:AlternateContent xmlns:mc="http://schemas.openxmlformats.org/markup-compatibility/2006" xmlns:a14="http://schemas.microsoft.com/office/drawing/2010/main">
        <mc:Choice Requires="a14">
          <p:sp>
            <p:nvSpPr>
              <p:cNvPr id="8" name="Google Shape;821;p74">
                <a:extLst>
                  <a:ext uri="{FF2B5EF4-FFF2-40B4-BE49-F238E27FC236}">
                    <a16:creationId xmlns:a16="http://schemas.microsoft.com/office/drawing/2014/main" xmlns="" id="{19670182-EDF8-1573-7B0C-DD742C7BCA16}"/>
                  </a:ext>
                </a:extLst>
              </p:cNvPr>
              <p:cNvSpPr txBox="1">
                <a:spLocks/>
              </p:cNvSpPr>
              <p:nvPr/>
            </p:nvSpPr>
            <p:spPr>
              <a:xfrm>
                <a:off x="6673450" y="2265145"/>
                <a:ext cx="1360845" cy="16423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center"/>
                    </m:oMathParaPr>
                    <m:oMath xmlns:m="http://schemas.openxmlformats.org/officeDocument/2006/math">
                      <m:d>
                        <m:dPr>
                          <m:begChr m:val="["/>
                          <m:endChr m:val="]"/>
                          <m:ctrlPr>
                            <a:rPr lang="en-US" i="1" smtClean="0">
                              <a:latin typeface="Cambria Math"/>
                            </a:rPr>
                          </m:ctrlPr>
                        </m:dPr>
                        <m:e>
                          <m:m>
                            <m:mPr>
                              <m:mcs>
                                <m:mc>
                                  <m:mcPr>
                                    <m:count m:val="1"/>
                                    <m:mcJc m:val="center"/>
                                  </m:mcPr>
                                </m:mc>
                              </m:mcs>
                              <m:ctrlPr>
                                <a:rPr lang="en-US" i="1" smtClean="0">
                                  <a:latin typeface="Cambria Math"/>
                                </a:rPr>
                              </m:ctrlPr>
                            </m:mPr>
                            <m:mr>
                              <m:e>
                                <m:sSub>
                                  <m:sSubPr>
                                    <m:ctrlPr>
                                      <a:rPr lang="en-US" i="1" smtClean="0">
                                        <a:latin typeface="Cambria Math"/>
                                      </a:rPr>
                                    </m:ctrlPr>
                                  </m:sSubPr>
                                  <m:e>
                                    <m:r>
                                      <a:rPr lang="en-US" b="0" i="1" smtClean="0">
                                        <a:latin typeface="Cambria Math"/>
                                      </a:rPr>
                                      <m:t>𝑥</m:t>
                                    </m:r>
                                  </m:e>
                                  <m:sub>
                                    <m:r>
                                      <a:rPr lang="en-US" b="0" i="1" smtClean="0">
                                        <a:latin typeface="Cambria Math"/>
                                      </a:rPr>
                                      <m:t>1</m:t>
                                    </m:r>
                                  </m:sub>
                                </m:sSub>
                              </m:e>
                            </m:mr>
                            <m:mr>
                              <m:e>
                                <m:m>
                                  <m:mPr>
                                    <m:mcs>
                                      <m:mc>
                                        <m:mcPr>
                                          <m:count m:val="1"/>
                                          <m:mcJc m:val="center"/>
                                        </m:mcPr>
                                      </m:mc>
                                    </m:mcs>
                                    <m:ctrlPr>
                                      <a:rPr lang="en-US" i="1" smtClean="0">
                                        <a:latin typeface="Cambria Math"/>
                                      </a:rPr>
                                    </m:ctrlPr>
                                  </m:mPr>
                                  <m:mr>
                                    <m:e>
                                      <m:sSub>
                                        <m:sSubPr>
                                          <m:ctrlPr>
                                            <a:rPr lang="en-US" i="1">
                                              <a:latin typeface="Cambria Math"/>
                                            </a:rPr>
                                          </m:ctrlPr>
                                        </m:sSubPr>
                                        <m:e>
                                          <m:r>
                                            <a:rPr lang="en-US" i="1">
                                              <a:latin typeface="Cambria Math"/>
                                            </a:rPr>
                                            <m:t>𝑥</m:t>
                                          </m:r>
                                        </m:e>
                                        <m:sub>
                                          <m:r>
                                            <a:rPr lang="en-US" b="0" i="1" smtClean="0">
                                              <a:latin typeface="Cambria Math"/>
                                            </a:rPr>
                                            <m:t>2</m:t>
                                          </m:r>
                                        </m:sub>
                                      </m:sSub>
                                    </m:e>
                                  </m:mr>
                                  <m:mr>
                                    <m:e>
                                      <m:m>
                                        <m:mPr>
                                          <m:mcs>
                                            <m:mc>
                                              <m:mcPr>
                                                <m:count m:val="1"/>
                                                <m:mcJc m:val="center"/>
                                              </m:mcPr>
                                            </m:mc>
                                          </m:mcs>
                                          <m:ctrlPr>
                                            <a:rPr lang="en-US" i="1" smtClean="0">
                                              <a:latin typeface="Cambria Math"/>
                                            </a:rPr>
                                          </m:ctrlPr>
                                        </m:mPr>
                                        <m:mr>
                                          <m:e>
                                            <m:sSub>
                                              <m:sSubPr>
                                                <m:ctrlPr>
                                                  <a:rPr lang="en-US" i="1">
                                                    <a:latin typeface="Cambria Math"/>
                                                  </a:rPr>
                                                </m:ctrlPr>
                                              </m:sSubPr>
                                              <m:e>
                                                <m:r>
                                                  <a:rPr lang="en-US" i="1">
                                                    <a:latin typeface="Cambria Math"/>
                                                  </a:rPr>
                                                  <m:t>𝑥</m:t>
                                                </m:r>
                                              </m:e>
                                              <m:sub>
                                                <m:r>
                                                  <a:rPr lang="en-US" b="0" i="1" smtClean="0">
                                                    <a:latin typeface="Cambria Math"/>
                                                  </a:rPr>
                                                  <m:t>3</m:t>
                                                </m:r>
                                              </m:sub>
                                            </m:sSub>
                                          </m:e>
                                        </m:mr>
                                        <m:mr>
                                          <m:e>
                                            <m:sSub>
                                              <m:sSubPr>
                                                <m:ctrlPr>
                                                  <a:rPr lang="en-US" i="1">
                                                    <a:latin typeface="Cambria Math"/>
                                                  </a:rPr>
                                                </m:ctrlPr>
                                              </m:sSubPr>
                                              <m:e>
                                                <m:r>
                                                  <a:rPr lang="en-US" i="1">
                                                    <a:latin typeface="Cambria Math"/>
                                                  </a:rPr>
                                                  <m:t>𝑥</m:t>
                                                </m:r>
                                              </m:e>
                                              <m:sub>
                                                <m:r>
                                                  <a:rPr lang="en-US" b="0" i="1" smtClean="0">
                                                    <a:latin typeface="Cambria Math"/>
                                                  </a:rPr>
                                                  <m:t>4</m:t>
                                                </m:r>
                                              </m:sub>
                                            </m:sSub>
                                          </m:e>
                                        </m:mr>
                                        <m:mr>
                                          <m:e>
                                            <m:r>
                                              <a:rPr lang="en-US" b="0" i="1" smtClean="0">
                                                <a:latin typeface="Cambria Math"/>
                                              </a:rPr>
                                              <m:t>…</m:t>
                                            </m:r>
                                          </m:e>
                                        </m:mr>
                                      </m:m>
                                    </m:e>
                                  </m:mr>
                                  <m:mr>
                                    <m:e>
                                      <m:sSub>
                                        <m:sSubPr>
                                          <m:ctrlPr>
                                            <a:rPr lang="en-US" i="1">
                                              <a:latin typeface="Cambria Math"/>
                                            </a:rPr>
                                          </m:ctrlPr>
                                        </m:sSubPr>
                                        <m:e>
                                          <m:r>
                                            <a:rPr lang="en-US" i="1">
                                              <a:latin typeface="Cambria Math"/>
                                            </a:rPr>
                                            <m:t>𝑥</m:t>
                                          </m:r>
                                        </m:e>
                                        <m:sub>
                                          <m:r>
                                            <a:rPr lang="en-US" b="0" i="1" smtClean="0">
                                              <a:latin typeface="Cambria Math"/>
                                            </a:rPr>
                                            <m:t>𝑛</m:t>
                                          </m:r>
                                          <m:r>
                                            <a:rPr lang="en-US" b="0" i="1" smtClean="0">
                                              <a:latin typeface="Cambria Math"/>
                                            </a:rPr>
                                            <m:t>−1</m:t>
                                          </m:r>
                                        </m:sub>
                                      </m:sSub>
                                    </m:e>
                                  </m:mr>
                                </m:m>
                              </m:e>
                            </m:mr>
                            <m:mr>
                              <m:e>
                                <m:sSub>
                                  <m:sSubPr>
                                    <m:ctrlPr>
                                      <a:rPr lang="en-US" i="1" smtClean="0">
                                        <a:latin typeface="Cambria Math"/>
                                      </a:rPr>
                                    </m:ctrlPr>
                                  </m:sSubPr>
                                  <m:e>
                                    <m:r>
                                      <a:rPr lang="en-US" i="1">
                                        <a:latin typeface="Cambria Math"/>
                                      </a:rPr>
                                      <m:t>𝑥</m:t>
                                    </m:r>
                                  </m:e>
                                  <m:sub>
                                    <m:r>
                                      <a:rPr lang="en-US" b="0" i="1" smtClean="0">
                                        <a:latin typeface="Cambria Math"/>
                                      </a:rPr>
                                      <m:t>𝑛</m:t>
                                    </m:r>
                                  </m:sub>
                                </m:sSub>
                              </m:e>
                            </m:mr>
                          </m:m>
                        </m:e>
                      </m:d>
                    </m:oMath>
                  </m:oMathPara>
                </a14:m>
                <a:endParaRPr lang="en-US" dirty="0" smtClean="0"/>
              </a:p>
            </p:txBody>
          </p:sp>
        </mc:Choice>
        <mc:Fallback xmlns="">
          <p:sp>
            <p:nvSpPr>
              <p:cNvPr id="8" name="Google Shape;821;p74">
                <a:extLst>
                  <a:ext uri="{FF2B5EF4-FFF2-40B4-BE49-F238E27FC236}">
                    <a16:creationId xmlns="" xmlns:a16="http://schemas.microsoft.com/office/drawing/2014/main" id="{19670182-EDF8-1573-7B0C-DD742C7BCA16}"/>
                  </a:ext>
                </a:extLst>
              </p:cNvPr>
              <p:cNvSpPr txBox="1">
                <a:spLocks noRot="1" noChangeAspect="1" noMove="1" noResize="1" noEditPoints="1" noAdjustHandles="1" noChangeArrowheads="1" noChangeShapeType="1" noTextEdit="1"/>
              </p:cNvSpPr>
              <p:nvPr/>
            </p:nvSpPr>
            <p:spPr>
              <a:xfrm>
                <a:off x="6673450" y="2265145"/>
                <a:ext cx="1360845" cy="1642369"/>
              </a:xfrm>
              <a:prstGeom prst="rect">
                <a:avLst/>
              </a:prstGeom>
              <a:blipFill rotWithShape="1">
                <a:blip r:embed="rId3"/>
                <a:stretch>
                  <a:fillRect/>
                </a:stretch>
              </a:blipFill>
              <a:ln>
                <a:noFill/>
              </a:ln>
            </p:spPr>
            <p:txBody>
              <a:bodyPr/>
              <a:lstStyle/>
              <a:p>
                <a:r>
                  <a:rPr lang="en-US">
                    <a:noFill/>
                  </a:rPr>
                  <a:t> </a:t>
                </a:r>
              </a:p>
            </p:txBody>
          </p:sp>
        </mc:Fallback>
      </mc:AlternateContent>
      <p:cxnSp>
        <p:nvCxnSpPr>
          <p:cNvPr id="9" name="Straight Arrow Connector 8"/>
          <p:cNvCxnSpPr>
            <a:stCxn id="4" idx="3"/>
            <a:endCxn id="3" idx="1"/>
          </p:cNvCxnSpPr>
          <p:nvPr/>
        </p:nvCxnSpPr>
        <p:spPr>
          <a:xfrm>
            <a:off x="2778718" y="3141146"/>
            <a:ext cx="91439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3" idx="3"/>
          </p:cNvCxnSpPr>
          <p:nvPr/>
        </p:nvCxnSpPr>
        <p:spPr>
          <a:xfrm>
            <a:off x="6054577" y="3141146"/>
            <a:ext cx="102092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9491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43" name="Google Shape;243;p25"/>
          <p:cNvSpPr txBox="1">
            <a:spLocks noGrp="1"/>
          </p:cNvSpPr>
          <p:nvPr>
            <p:ph type="body" idx="4294967295"/>
          </p:nvPr>
        </p:nvSpPr>
        <p:spPr>
          <a:xfrm>
            <a:off x="603275" y="1079025"/>
            <a:ext cx="1320000" cy="386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hug: 10.0000</a:t>
            </a:r>
            <a:endParaRPr/>
          </a:p>
        </p:txBody>
      </p:sp>
      <p:graphicFrame>
        <p:nvGraphicFramePr>
          <p:cNvPr id="244" name="Google Shape;244;p25"/>
          <p:cNvGraphicFramePr/>
          <p:nvPr/>
        </p:nvGraphicFramePr>
        <p:xfrm>
          <a:off x="2088200" y="1631863"/>
          <a:ext cx="6469750" cy="396210"/>
        </p:xfrm>
        <a:graphic>
          <a:graphicData uri="http://schemas.openxmlformats.org/drawingml/2006/table">
            <a:tbl>
              <a:tblPr>
                <a:noFill/>
                <a:tableStyleId>{7D9A748A-5EDF-47A2-A65E-5F4390420DF3}</a:tableStyleId>
              </a:tblPr>
              <a:tblGrid>
                <a:gridCol w="1293950">
                  <a:extLst>
                    <a:ext uri="{9D8B030D-6E8A-4147-A177-3AD203B41FA5}">
                      <a16:colId xmlns:a16="http://schemas.microsoft.com/office/drawing/2014/main" xmlns="" val="20000"/>
                    </a:ext>
                  </a:extLst>
                </a:gridCol>
                <a:gridCol w="1293950">
                  <a:extLst>
                    <a:ext uri="{9D8B030D-6E8A-4147-A177-3AD203B41FA5}">
                      <a16:colId xmlns:a16="http://schemas.microsoft.com/office/drawing/2014/main" xmlns="" val="20001"/>
                    </a:ext>
                  </a:extLst>
                </a:gridCol>
                <a:gridCol w="1293950">
                  <a:extLst>
                    <a:ext uri="{9D8B030D-6E8A-4147-A177-3AD203B41FA5}">
                      <a16:colId xmlns:a16="http://schemas.microsoft.com/office/drawing/2014/main" xmlns="" val="20002"/>
                    </a:ext>
                  </a:extLst>
                </a:gridCol>
                <a:gridCol w="1293950">
                  <a:extLst>
                    <a:ext uri="{9D8B030D-6E8A-4147-A177-3AD203B41FA5}">
                      <a16:colId xmlns:a16="http://schemas.microsoft.com/office/drawing/2014/main" xmlns="" val="20003"/>
                    </a:ext>
                  </a:extLst>
                </a:gridCol>
                <a:gridCol w="1293950">
                  <a:extLst>
                    <a:ext uri="{9D8B030D-6E8A-4147-A177-3AD203B41FA5}">
                      <a16:colId xmlns:a16="http://schemas.microsoft.com/office/drawing/2014/main" xmlns="" val="20004"/>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gonna</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45" name="Google Shape;245;p25"/>
          <p:cNvSpPr/>
          <p:nvPr/>
        </p:nvSpPr>
        <p:spPr>
          <a:xfrm>
            <a:off x="2256800"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46" name="Google Shape;246;p25"/>
          <p:cNvSpPr/>
          <p:nvPr/>
        </p:nvSpPr>
        <p:spPr>
          <a:xfrm>
            <a:off x="4843225" y="2625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47" name="Google Shape;247;p25"/>
          <p:cNvSpPr/>
          <p:nvPr/>
        </p:nvSpPr>
        <p:spPr>
          <a:xfrm>
            <a:off x="6205725" y="262951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48" name="Google Shape;248;p25"/>
          <p:cNvCxnSpPr>
            <a:endCxn id="245" idx="0"/>
          </p:cNvCxnSpPr>
          <p:nvPr/>
        </p:nvCxnSpPr>
        <p:spPr>
          <a:xfrm>
            <a:off x="2736650"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49" name="Google Shape;249;p25"/>
          <p:cNvCxnSpPr>
            <a:endCxn id="246" idx="0"/>
          </p:cNvCxnSpPr>
          <p:nvPr/>
        </p:nvCxnSpPr>
        <p:spPr>
          <a:xfrm>
            <a:off x="5320075" y="2028063"/>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50" name="Google Shape;250;p25"/>
          <p:cNvCxnSpPr>
            <a:endCxn id="247" idx="0"/>
          </p:cNvCxnSpPr>
          <p:nvPr/>
        </p:nvCxnSpPr>
        <p:spPr>
          <a:xfrm>
            <a:off x="6678075" y="2028013"/>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51" name="Google Shape;251;p25"/>
          <p:cNvSpPr/>
          <p:nvPr/>
        </p:nvSpPr>
        <p:spPr>
          <a:xfrm>
            <a:off x="3550013"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2" name="Google Shape;252;p25"/>
          <p:cNvCxnSpPr>
            <a:endCxn id="251" idx="0"/>
          </p:cNvCxnSpPr>
          <p:nvPr/>
        </p:nvCxnSpPr>
        <p:spPr>
          <a:xfrm>
            <a:off x="4029863" y="2028063"/>
            <a:ext cx="0" cy="588600"/>
          </a:xfrm>
          <a:prstGeom prst="straightConnector1">
            <a:avLst/>
          </a:prstGeom>
          <a:noFill/>
          <a:ln w="9525" cap="flat" cmpd="sng">
            <a:solidFill>
              <a:schemeClr val="dk2"/>
            </a:solidFill>
            <a:prstDash val="solid"/>
            <a:round/>
            <a:headEnd type="none" w="med" len="med"/>
            <a:tailEnd type="triangle" w="med" len="med"/>
          </a:ln>
        </p:spPr>
      </p:cxnSp>
      <p:sp>
        <p:nvSpPr>
          <p:cNvPr id="253" name="Google Shape;253;p25"/>
          <p:cNvSpPr/>
          <p:nvPr/>
        </p:nvSpPr>
        <p:spPr>
          <a:xfrm>
            <a:off x="7429638"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4" name="Google Shape;254;p25"/>
          <p:cNvCxnSpPr>
            <a:endCxn id="253" idx="0"/>
          </p:cNvCxnSpPr>
          <p:nvPr/>
        </p:nvCxnSpPr>
        <p:spPr>
          <a:xfrm>
            <a:off x="7909488"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55" name="Google Shape;255;p25"/>
          <p:cNvCxnSpPr>
            <a:stCxn id="251" idx="2"/>
            <a:endCxn id="256" idx="1"/>
          </p:cNvCxnSpPr>
          <p:nvPr/>
        </p:nvCxnSpPr>
        <p:spPr>
          <a:xfrm>
            <a:off x="4029863" y="3132663"/>
            <a:ext cx="1115100" cy="1018200"/>
          </a:xfrm>
          <a:prstGeom prst="straightConnector1">
            <a:avLst/>
          </a:prstGeom>
          <a:noFill/>
          <a:ln w="9525" cap="flat" cmpd="sng">
            <a:solidFill>
              <a:schemeClr val="dk2"/>
            </a:solidFill>
            <a:prstDash val="solid"/>
            <a:round/>
            <a:headEnd type="none" w="med" len="med"/>
            <a:tailEnd type="triangle" w="med" len="med"/>
          </a:ln>
        </p:spPr>
      </p:cxnSp>
      <p:sp>
        <p:nvSpPr>
          <p:cNvPr id="256" name="Google Shape;256;p25"/>
          <p:cNvSpPr txBox="1">
            <a:spLocks noGrp="1"/>
          </p:cNvSpPr>
          <p:nvPr>
            <p:ph type="body" idx="4294967295"/>
          </p:nvPr>
        </p:nvSpPr>
        <p:spPr>
          <a:xfrm>
            <a:off x="5145075" y="3914388"/>
            <a:ext cx="1863000" cy="47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Same presentation</a:t>
            </a:r>
            <a:endParaRPr/>
          </a:p>
        </p:txBody>
      </p:sp>
      <p:cxnSp>
        <p:nvCxnSpPr>
          <p:cNvPr id="257" name="Google Shape;257;p25"/>
          <p:cNvCxnSpPr>
            <a:stCxn id="253" idx="2"/>
            <a:endCxn id="256" idx="3"/>
          </p:cNvCxnSpPr>
          <p:nvPr/>
        </p:nvCxnSpPr>
        <p:spPr>
          <a:xfrm flipH="1">
            <a:off x="7007988" y="3132663"/>
            <a:ext cx="901500" cy="1018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Data Processing</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06171" y="1096254"/>
            <a:ext cx="7915241" cy="1460516"/>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smtClean="0"/>
              <a:t>Lower all skill in data</a:t>
            </a:r>
          </a:p>
          <a:p>
            <a:pPr lvl="0" indent="-333375">
              <a:buClr>
                <a:srgbClr val="3D4144"/>
              </a:buClr>
              <a:buSzPts val="1650"/>
              <a:buFont typeface="Roboto"/>
              <a:buChar char="-"/>
            </a:pPr>
            <a:r>
              <a:rPr lang="en-US" dirty="0" smtClean="0"/>
              <a:t>Change skill to root skill. Example: CV to Computer Vision, SQL Queries to SQL Query, Word-Processing to Word Processing. Because in datasets have root skills.</a:t>
            </a:r>
          </a:p>
          <a:p>
            <a:pPr lvl="0" indent="-333375">
              <a:buClr>
                <a:srgbClr val="3D4144"/>
              </a:buClr>
              <a:buSzPts val="1650"/>
              <a:buFont typeface="Roboto"/>
              <a:buChar char="-"/>
            </a:pPr>
            <a:r>
              <a:rPr lang="en-US" dirty="0" smtClean="0"/>
              <a:t>With skill have same problem like CV and SQL Queries will handle manually.</a:t>
            </a:r>
          </a:p>
          <a:p>
            <a:pPr lvl="0" indent="-333375">
              <a:buClr>
                <a:srgbClr val="3D4144"/>
              </a:buClr>
              <a:buSzPts val="1650"/>
              <a:buFont typeface="Roboto"/>
              <a:buChar char="-"/>
            </a:pPr>
            <a:r>
              <a:rPr lang="en-US" dirty="0" smtClean="0"/>
              <a:t>With skill have punctuation: them by space except “</a:t>
            </a:r>
            <a:r>
              <a:rPr lang="en-US" dirty="0" smtClean="0">
                <a:solidFill>
                  <a:schemeClr val="accent1"/>
                </a:solidFill>
              </a:rPr>
              <a:t>#</a:t>
            </a:r>
            <a:r>
              <a:rPr lang="en-US" dirty="0" smtClean="0"/>
              <a:t>, </a:t>
            </a:r>
            <a:r>
              <a:rPr lang="en-US" dirty="0" smtClean="0">
                <a:solidFill>
                  <a:schemeClr val="accent1"/>
                </a:solidFill>
              </a:rPr>
              <a:t>+</a:t>
            </a:r>
            <a:r>
              <a:rPr lang="en-US" dirty="0" smtClean="0"/>
              <a:t>, </a:t>
            </a:r>
            <a:r>
              <a:rPr lang="en-US" dirty="0" smtClean="0">
                <a:solidFill>
                  <a:schemeClr val="accent1"/>
                </a:solidFill>
              </a:rPr>
              <a:t>.</a:t>
            </a:r>
            <a:r>
              <a:rPr lang="en-US" dirty="0" smtClean="0"/>
              <a:t>, </a:t>
            </a:r>
            <a:r>
              <a:rPr lang="en-US" dirty="0" smtClean="0">
                <a:solidFill>
                  <a:schemeClr val="accent1"/>
                </a:solidFill>
              </a:rPr>
              <a:t>/</a:t>
            </a:r>
            <a:r>
              <a:rPr lang="en-US" dirty="0" smtClean="0"/>
              <a:t>”</a:t>
            </a:r>
            <a:endParaRPr lang="en-US" dirty="0"/>
          </a:p>
        </p:txBody>
      </p:sp>
      <p:sp>
        <p:nvSpPr>
          <p:cNvPr id="9" name="Google Shape;821;p74">
            <a:extLst>
              <a:ext uri="{FF2B5EF4-FFF2-40B4-BE49-F238E27FC236}">
                <a16:creationId xmlns:a16="http://schemas.microsoft.com/office/drawing/2014/main" xmlns="" id="{19670182-EDF8-1573-7B0C-DD742C7BCA16}"/>
              </a:ext>
            </a:extLst>
          </p:cNvPr>
          <p:cNvSpPr txBox="1">
            <a:spLocks/>
          </p:cNvSpPr>
          <p:nvPr/>
        </p:nvSpPr>
        <p:spPr>
          <a:xfrm>
            <a:off x="1542151" y="2701773"/>
            <a:ext cx="961351"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smtClean="0"/>
              <a:t>Except:</a:t>
            </a:r>
            <a:endParaRPr lang="en-US" dirty="0"/>
          </a:p>
        </p:txBody>
      </p:sp>
      <p:sp>
        <p:nvSpPr>
          <p:cNvPr id="4" name="Rectangle 3"/>
          <p:cNvSpPr/>
          <p:nvPr/>
        </p:nvSpPr>
        <p:spPr>
          <a:xfrm>
            <a:off x="1136340" y="3144176"/>
            <a:ext cx="1890943" cy="1012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latin typeface="Golos Text"/>
                <a:ea typeface="Golos Text"/>
                <a:cs typeface="Golos Text"/>
                <a:sym typeface="Golos Text"/>
              </a:rPr>
              <a:t>C#, C++, PL/SQL, .NET, …</a:t>
            </a:r>
          </a:p>
        </p:txBody>
      </p:sp>
      <p:sp>
        <p:nvSpPr>
          <p:cNvPr id="10" name="Google Shape;821;p74">
            <a:extLst>
              <a:ext uri="{FF2B5EF4-FFF2-40B4-BE49-F238E27FC236}">
                <a16:creationId xmlns:a16="http://schemas.microsoft.com/office/drawing/2014/main" xmlns="" id="{19670182-EDF8-1573-7B0C-DD742C7BCA16}"/>
              </a:ext>
            </a:extLst>
          </p:cNvPr>
          <p:cNvSpPr txBox="1">
            <a:spLocks/>
          </p:cNvSpPr>
          <p:nvPr/>
        </p:nvSpPr>
        <p:spPr>
          <a:xfrm>
            <a:off x="5165720" y="2701773"/>
            <a:ext cx="2966226"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smtClean="0"/>
              <a:t>Why don’t use Lemmatization:</a:t>
            </a:r>
            <a:endParaRPr lang="en-US" dirty="0"/>
          </a:p>
        </p:txBody>
      </p:sp>
      <p:sp>
        <p:nvSpPr>
          <p:cNvPr id="11" name="Rectangle 10"/>
          <p:cNvSpPr/>
          <p:nvPr/>
        </p:nvSpPr>
        <p:spPr>
          <a:xfrm>
            <a:off x="5061752" y="3162664"/>
            <a:ext cx="945471" cy="60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dk1"/>
                </a:solidFill>
                <a:latin typeface="Golos Text"/>
                <a:ea typeface="Golos Text"/>
                <a:cs typeface="Golos Text"/>
                <a:sym typeface="Golos Text"/>
              </a:rPr>
              <a:t>Sass</a:t>
            </a:r>
            <a:endParaRPr lang="en-US" dirty="0">
              <a:solidFill>
                <a:schemeClr val="dk1"/>
              </a:solidFill>
              <a:latin typeface="Golos Text"/>
              <a:ea typeface="Golos Text"/>
              <a:cs typeface="Golos Text"/>
              <a:sym typeface="Golos Text"/>
            </a:endParaRPr>
          </a:p>
        </p:txBody>
      </p:sp>
      <p:sp>
        <p:nvSpPr>
          <p:cNvPr id="12" name="Rectangle 11"/>
          <p:cNvSpPr/>
          <p:nvPr/>
        </p:nvSpPr>
        <p:spPr>
          <a:xfrm>
            <a:off x="7257499" y="3162663"/>
            <a:ext cx="945471" cy="60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dk1"/>
                </a:solidFill>
                <a:latin typeface="Golos Text"/>
                <a:ea typeface="Golos Text"/>
                <a:cs typeface="Golos Text"/>
                <a:sym typeface="Golos Text"/>
              </a:rPr>
              <a:t>Sas</a:t>
            </a:r>
            <a:endParaRPr lang="en-US" dirty="0">
              <a:solidFill>
                <a:schemeClr val="dk1"/>
              </a:solidFill>
              <a:latin typeface="Golos Text"/>
              <a:ea typeface="Golos Text"/>
              <a:cs typeface="Golos Text"/>
              <a:sym typeface="Golos Text"/>
            </a:endParaRPr>
          </a:p>
        </p:txBody>
      </p:sp>
      <p:cxnSp>
        <p:nvCxnSpPr>
          <p:cNvPr id="6" name="Straight Arrow Connector 5"/>
          <p:cNvCxnSpPr>
            <a:stCxn id="11" idx="3"/>
            <a:endCxn id="12" idx="1"/>
          </p:cNvCxnSpPr>
          <p:nvPr/>
        </p:nvCxnSpPr>
        <p:spPr>
          <a:xfrm flipV="1">
            <a:off x="6007223" y="3463764"/>
            <a:ext cx="1250276"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Google Shape;821;p74">
            <a:extLst>
              <a:ext uri="{FF2B5EF4-FFF2-40B4-BE49-F238E27FC236}">
                <a16:creationId xmlns:a16="http://schemas.microsoft.com/office/drawing/2014/main" xmlns="" id="{19670182-EDF8-1573-7B0C-DD742C7BCA16}"/>
              </a:ext>
            </a:extLst>
          </p:cNvPr>
          <p:cNvSpPr txBox="1">
            <a:spLocks/>
          </p:cNvSpPr>
          <p:nvPr/>
        </p:nvSpPr>
        <p:spPr>
          <a:xfrm>
            <a:off x="5318120" y="3935028"/>
            <a:ext cx="2966226"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smtClean="0"/>
              <a:t>Sass and </a:t>
            </a:r>
            <a:r>
              <a:rPr lang="en-US" dirty="0" err="1" smtClean="0"/>
              <a:t>Sas</a:t>
            </a:r>
            <a:r>
              <a:rPr lang="en-US" dirty="0" smtClean="0"/>
              <a:t> are two skills</a:t>
            </a:r>
            <a:endParaRPr lang="en-US" dirty="0"/>
          </a:p>
        </p:txBody>
      </p:sp>
    </p:spTree>
    <p:extLst>
      <p:ext uri="{BB962C8B-B14F-4D97-AF65-F5344CB8AC3E}">
        <p14:creationId xmlns:p14="http://schemas.microsoft.com/office/powerpoint/2010/main" val="251763642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Data Processing</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06171" y="1096254"/>
            <a:ext cx="7915241" cy="927253"/>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smtClean="0"/>
              <a:t>Cut JD, each JD have length &gt; 15 will cut be 15.</a:t>
            </a:r>
          </a:p>
          <a:p>
            <a:pPr lvl="0" indent="-333375">
              <a:buClr>
                <a:srgbClr val="3D4144"/>
              </a:buClr>
              <a:buSzPts val="1650"/>
              <a:buFont typeface="Roboto"/>
              <a:buChar char="-"/>
            </a:pPr>
            <a:r>
              <a:rPr lang="en-US" dirty="0" smtClean="0"/>
              <a:t>Remove all skills have frequency &lt;= 1.</a:t>
            </a:r>
          </a:p>
          <a:p>
            <a:pPr indent="-333375">
              <a:buClr>
                <a:srgbClr val="3D4144"/>
              </a:buClr>
              <a:buSzPts val="1650"/>
              <a:buFont typeface="Roboto"/>
              <a:buChar char="-"/>
            </a:pPr>
            <a:r>
              <a:rPr lang="en-US" dirty="0"/>
              <a:t>Shuffle data 5 times: number of JDs from 26681 to 26681 * 5 = </a:t>
            </a:r>
            <a:r>
              <a:rPr lang="en-US" dirty="0" smtClean="0"/>
              <a:t>133405</a:t>
            </a:r>
            <a:endParaRPr lang="en-US" dirty="0"/>
          </a:p>
        </p:txBody>
      </p:sp>
      <p:pic>
        <p:nvPicPr>
          <p:cNvPr id="1031" name="Picture 7" descr="D:\middle-intern-tma\slide\plot\histogram_of_frequency_skil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44" y="2095162"/>
            <a:ext cx="4439267" cy="26635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middle-intern-tma\slide\plot\histogram_of_length_skill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1311" y="2095162"/>
            <a:ext cx="4439267" cy="2663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95647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Valid and test</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221942" y="1096253"/>
            <a:ext cx="4083728" cy="3759832"/>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smtClean="0"/>
              <a:t>Validate</a:t>
            </a:r>
          </a:p>
          <a:p>
            <a:pPr lvl="1" indent="-333375">
              <a:buClr>
                <a:srgbClr val="3D4144"/>
              </a:buClr>
              <a:buSzPts val="1650"/>
              <a:buFont typeface="Roboto"/>
              <a:buChar char="-"/>
            </a:pPr>
            <a:r>
              <a:rPr lang="en-US" dirty="0" smtClean="0"/>
              <a:t>Create top 20 skills relevant with each skill in datasets.</a:t>
            </a:r>
          </a:p>
          <a:p>
            <a:pPr lvl="1" indent="-333375">
              <a:buClr>
                <a:srgbClr val="3D4144"/>
              </a:buClr>
              <a:buSzPts val="1650"/>
              <a:buFont typeface="Roboto"/>
              <a:buChar char="-"/>
            </a:pPr>
            <a:r>
              <a:rPr lang="en-US" dirty="0" smtClean="0"/>
              <a:t>Get top 20 </a:t>
            </a:r>
            <a:r>
              <a:rPr lang="en-US" dirty="0"/>
              <a:t>skills  from </a:t>
            </a:r>
            <a:r>
              <a:rPr lang="en-US" dirty="0" smtClean="0"/>
              <a:t>model relevant </a:t>
            </a:r>
            <a:r>
              <a:rPr lang="en-US" dirty="0"/>
              <a:t>for </a:t>
            </a:r>
            <a:r>
              <a:rPr lang="en-US" dirty="0" smtClean="0"/>
              <a:t>each and compare.</a:t>
            </a:r>
          </a:p>
          <a:p>
            <a:pPr lvl="0" indent="-333375">
              <a:buClr>
                <a:srgbClr val="3D4144"/>
              </a:buClr>
              <a:buSzPts val="1650"/>
              <a:buFont typeface="Roboto"/>
              <a:buChar char="-"/>
            </a:pPr>
            <a:r>
              <a:rPr lang="en-US" dirty="0" smtClean="0"/>
              <a:t>Test</a:t>
            </a:r>
          </a:p>
          <a:p>
            <a:pPr lvl="1" indent="-333375">
              <a:buClr>
                <a:srgbClr val="3D4144"/>
              </a:buClr>
              <a:buSzPts val="1650"/>
              <a:buFont typeface="Roboto"/>
              <a:buChar char="-"/>
            </a:pPr>
            <a:r>
              <a:rPr lang="en-US" dirty="0"/>
              <a:t>Create top 20 skills </a:t>
            </a:r>
            <a:r>
              <a:rPr lang="en-US" dirty="0" smtClean="0"/>
              <a:t>relevant and all skills </a:t>
            </a:r>
            <a:r>
              <a:rPr lang="en-US" dirty="0"/>
              <a:t>with each skill in </a:t>
            </a:r>
            <a:r>
              <a:rPr lang="en-US" dirty="0" smtClean="0"/>
              <a:t>datasets</a:t>
            </a:r>
          </a:p>
          <a:p>
            <a:pPr lvl="1" indent="-333375">
              <a:buClr>
                <a:srgbClr val="3D4144"/>
              </a:buClr>
              <a:buSzPts val="1650"/>
              <a:buFont typeface="Roboto"/>
              <a:buChar char="-"/>
            </a:pPr>
            <a:r>
              <a:rPr lang="en-US" dirty="0"/>
              <a:t>Get top </a:t>
            </a:r>
            <a:r>
              <a:rPr lang="en-US" dirty="0" smtClean="0"/>
              <a:t>10 </a:t>
            </a:r>
            <a:r>
              <a:rPr lang="en-US" dirty="0"/>
              <a:t>skills  from model relevant for each and compare.</a:t>
            </a:r>
          </a:p>
          <a:p>
            <a:pPr lvl="1" indent="-333375">
              <a:buClr>
                <a:srgbClr val="3D4144"/>
              </a:buClr>
              <a:buSzPts val="1650"/>
              <a:buFont typeface="Roboto"/>
              <a:buChar char="-"/>
            </a:pPr>
            <a:endParaRPr 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567864915"/>
              </p:ext>
            </p:extLst>
          </p:nvPr>
        </p:nvGraphicFramePr>
        <p:xfrm>
          <a:off x="4456590" y="539752"/>
          <a:ext cx="3888420" cy="4174290"/>
        </p:xfrm>
        <a:graphic>
          <a:graphicData uri="http://schemas.openxmlformats.org/drawingml/2006/table">
            <a:tbl>
              <a:tblPr firstRow="1" bandRow="1">
                <a:tableStyleId>{7D9A748A-5EDF-47A2-A65E-5F4390420DF3}</a:tableStyleId>
              </a:tblPr>
              <a:tblGrid>
                <a:gridCol w="1136342"/>
                <a:gridCol w="2752078"/>
              </a:tblGrid>
              <a:tr h="417429">
                <a:tc rowSpan="10">
                  <a:txBody>
                    <a:bodyPr/>
                    <a:lstStyle/>
                    <a:p>
                      <a:pPr algn="ctr"/>
                      <a:r>
                        <a:rPr lang="en-US" sz="1400" b="0" i="0" u="none" strike="noStrike" cap="none" dirty="0" smtClean="0">
                          <a:solidFill>
                            <a:schemeClr val="dk1"/>
                          </a:solidFill>
                          <a:latin typeface="Golos Text"/>
                          <a:ea typeface="Golos Text"/>
                          <a:cs typeface="Golos Text"/>
                          <a:sym typeface="Golos Text"/>
                        </a:rPr>
                        <a:t>HTML</a:t>
                      </a:r>
                      <a:endParaRPr lang="en-US" sz="1400" b="0" i="0" u="none" strike="noStrike" cap="none" dirty="0">
                        <a:solidFill>
                          <a:schemeClr val="dk1"/>
                        </a:solidFill>
                        <a:latin typeface="Golos Text"/>
                        <a:ea typeface="Golos Text"/>
                        <a:cs typeface="Golos Text"/>
                        <a:sym typeface="Golos Text"/>
                      </a:endParaRPr>
                    </a:p>
                  </a:txBody>
                  <a:tcPr anchor="ctr"/>
                </a:tc>
                <a:tc>
                  <a:txBody>
                    <a:bodyPr/>
                    <a:lstStyle/>
                    <a:p>
                      <a:pPr algn="ctr"/>
                      <a:r>
                        <a:rPr lang="en-US" sz="1400" b="0" i="0" u="none" strike="noStrike" cap="none" dirty="0" smtClean="0">
                          <a:solidFill>
                            <a:schemeClr val="dk1"/>
                          </a:solidFill>
                          <a:latin typeface="Golos Text"/>
                          <a:ea typeface="Golos Text"/>
                          <a:cs typeface="Golos Text"/>
                          <a:sym typeface="Golos Text"/>
                        </a:rPr>
                        <a:t>CSS</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err="1" smtClean="0">
                          <a:solidFill>
                            <a:schemeClr val="dk1"/>
                          </a:solidFill>
                          <a:latin typeface="Golos Text"/>
                          <a:ea typeface="Golos Text"/>
                          <a:cs typeface="Golos Text"/>
                          <a:sym typeface="Golos Text"/>
                        </a:rPr>
                        <a:t>Javascript</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err="1" smtClean="0">
                          <a:solidFill>
                            <a:schemeClr val="dk1"/>
                          </a:solidFill>
                          <a:latin typeface="Golos Text"/>
                          <a:ea typeface="Golos Text"/>
                          <a:cs typeface="Golos Text"/>
                          <a:sym typeface="Golos Text"/>
                        </a:rPr>
                        <a:t>Jquery</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Angular</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Typescript</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C#</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.NET</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UI</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UX</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a:t>
                      </a:r>
                      <a:endParaRPr lang="en-US" sz="1400" b="0" i="0" u="none" strike="noStrike" cap="none" dirty="0">
                        <a:solidFill>
                          <a:schemeClr val="dk1"/>
                        </a:solidFill>
                        <a:latin typeface="Golos Text"/>
                        <a:ea typeface="Golos Text"/>
                        <a:cs typeface="Golos Text"/>
                        <a:sym typeface="Golos Text"/>
                      </a:endParaRPr>
                    </a:p>
                  </a:txBody>
                  <a:tcPr anchor="ctr"/>
                </a:tc>
              </a:tr>
            </a:tbl>
          </a:graphicData>
        </a:graphic>
      </p:graphicFrame>
    </p:spTree>
    <p:extLst>
      <p:ext uri="{BB962C8B-B14F-4D97-AF65-F5344CB8AC3E}">
        <p14:creationId xmlns:p14="http://schemas.microsoft.com/office/powerpoint/2010/main" val="423770020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Model Parameters</a:t>
            </a:r>
            <a:endParaRPr dirty="0"/>
          </a:p>
        </p:txBody>
      </p:sp>
      <p:graphicFrame>
        <p:nvGraphicFramePr>
          <p:cNvPr id="2" name="Table 1"/>
          <p:cNvGraphicFramePr>
            <a:graphicFrameLocks noGrp="1"/>
          </p:cNvGraphicFramePr>
          <p:nvPr>
            <p:extLst>
              <p:ext uri="{D42A27DB-BD31-4B8C-83A1-F6EECF244321}">
                <p14:modId xmlns:p14="http://schemas.microsoft.com/office/powerpoint/2010/main" val="3668679637"/>
              </p:ext>
            </p:extLst>
          </p:nvPr>
        </p:nvGraphicFramePr>
        <p:xfrm>
          <a:off x="1452977" y="1134553"/>
          <a:ext cx="6528048" cy="3464076"/>
        </p:xfrm>
        <a:graphic>
          <a:graphicData uri="http://schemas.openxmlformats.org/drawingml/2006/table">
            <a:tbl>
              <a:tblPr firstRow="1" bandRow="1">
                <a:tableStyleId>{7D9A748A-5EDF-47A2-A65E-5F4390420DF3}</a:tableStyleId>
              </a:tblPr>
              <a:tblGrid>
                <a:gridCol w="2176016"/>
                <a:gridCol w="2176016"/>
                <a:gridCol w="2176016"/>
              </a:tblGrid>
              <a:tr h="314916">
                <a:tc>
                  <a:txBody>
                    <a:bodyPr/>
                    <a:lstStyle/>
                    <a:p>
                      <a:pPr algn="ct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Word2Vec</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err="1" smtClean="0">
                          <a:solidFill>
                            <a:srgbClr val="000000"/>
                          </a:solidFill>
                          <a:latin typeface="Arial"/>
                          <a:ea typeface="Arial"/>
                          <a:cs typeface="Arial"/>
                          <a:sym typeface="Arial"/>
                        </a:rPr>
                        <a:t>fastText</a:t>
                      </a:r>
                      <a:endParaRPr lang="en-US" sz="1400" b="0" i="0" u="none" strike="noStrike" cap="none" dirty="0">
                        <a:solidFill>
                          <a:srgbClr val="000000"/>
                        </a:solidFill>
                        <a:latin typeface="Arial"/>
                        <a:ea typeface="Arial"/>
                        <a:cs typeface="Arial"/>
                        <a:sym typeface="Arial"/>
                      </a:endParaRPr>
                    </a:p>
                  </a:txBody>
                  <a:tcPr anchor="ctr"/>
                </a:tc>
              </a:tr>
              <a:tr h="314916">
                <a:tc>
                  <a:txBody>
                    <a:bodyPr/>
                    <a:lstStyle/>
                    <a:p>
                      <a:pPr algn="ctr"/>
                      <a:r>
                        <a:rPr lang="en-US" sz="1400" b="0" i="0" u="none" strike="noStrike" cap="none" dirty="0" err="1" smtClean="0">
                          <a:solidFill>
                            <a:srgbClr val="000000"/>
                          </a:solidFill>
                          <a:latin typeface="Arial"/>
                          <a:ea typeface="Arial"/>
                          <a:cs typeface="Arial"/>
                          <a:sym typeface="Arial"/>
                        </a:rPr>
                        <a:t>vector_size</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100</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100</a:t>
                      </a:r>
                      <a:endParaRPr lang="en-US" sz="1400" b="0" i="0" u="none" strike="noStrike" cap="none" dirty="0">
                        <a:solidFill>
                          <a:srgbClr val="000000"/>
                        </a:solidFill>
                        <a:latin typeface="Arial"/>
                        <a:ea typeface="Arial"/>
                        <a:cs typeface="Arial"/>
                        <a:sym typeface="Arial"/>
                      </a:endParaRPr>
                    </a:p>
                  </a:txBody>
                  <a:tcPr anchor="ctr"/>
                </a:tc>
              </a:tr>
              <a:tr h="314916">
                <a:tc>
                  <a:txBody>
                    <a:bodyPr/>
                    <a:lstStyle/>
                    <a:p>
                      <a:pPr algn="ctr"/>
                      <a:r>
                        <a:rPr lang="en-US" sz="1400" b="0" i="0" u="none" strike="noStrike" cap="none" dirty="0" smtClean="0">
                          <a:solidFill>
                            <a:srgbClr val="000000"/>
                          </a:solidFill>
                          <a:latin typeface="Arial"/>
                          <a:ea typeface="Arial"/>
                          <a:cs typeface="Arial"/>
                          <a:sym typeface="Arial"/>
                        </a:rPr>
                        <a:t>window</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5</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5</a:t>
                      </a:r>
                      <a:endParaRPr lang="en-US" sz="1400" b="0" i="0" u="none" strike="noStrike" cap="none" dirty="0">
                        <a:solidFill>
                          <a:srgbClr val="000000"/>
                        </a:solidFill>
                        <a:latin typeface="Arial"/>
                        <a:ea typeface="Arial"/>
                        <a:cs typeface="Arial"/>
                        <a:sym typeface="Arial"/>
                      </a:endParaRPr>
                    </a:p>
                  </a:txBody>
                  <a:tcPr anchor="ctr"/>
                </a:tc>
              </a:tr>
              <a:tr h="314916">
                <a:tc>
                  <a:txBody>
                    <a:bodyPr/>
                    <a:lstStyle/>
                    <a:p>
                      <a:pPr algn="ctr"/>
                      <a:r>
                        <a:rPr lang="en-US" sz="1400" b="0" i="0" u="none" strike="noStrike" cap="none" dirty="0" err="1" smtClean="0">
                          <a:solidFill>
                            <a:srgbClr val="000000"/>
                          </a:solidFill>
                          <a:latin typeface="Arial"/>
                          <a:ea typeface="Arial"/>
                          <a:cs typeface="Arial"/>
                          <a:sym typeface="Arial"/>
                        </a:rPr>
                        <a:t>min_count</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2</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2</a:t>
                      </a:r>
                      <a:endParaRPr lang="en-US" sz="1400" b="0" i="0" u="none" strike="noStrike" cap="none" dirty="0">
                        <a:solidFill>
                          <a:srgbClr val="000000"/>
                        </a:solidFill>
                        <a:latin typeface="Arial"/>
                        <a:ea typeface="Arial"/>
                        <a:cs typeface="Arial"/>
                        <a:sym typeface="Arial"/>
                      </a:endParaRPr>
                    </a:p>
                  </a:txBody>
                  <a:tcPr anchor="ctr"/>
                </a:tc>
              </a:tr>
              <a:tr h="314916">
                <a:tc>
                  <a:txBody>
                    <a:bodyPr/>
                    <a:lstStyle/>
                    <a:p>
                      <a:pPr algn="ctr"/>
                      <a:r>
                        <a:rPr lang="en-US" sz="1400" b="0" i="0" u="none" strike="noStrike" cap="none" dirty="0" smtClean="0">
                          <a:solidFill>
                            <a:srgbClr val="000000"/>
                          </a:solidFill>
                          <a:latin typeface="Arial"/>
                          <a:ea typeface="Arial"/>
                          <a:cs typeface="Arial"/>
                          <a:sym typeface="Arial"/>
                        </a:rPr>
                        <a:t>type model</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err="1" smtClean="0">
                          <a:solidFill>
                            <a:srgbClr val="000000"/>
                          </a:solidFill>
                          <a:latin typeface="Arial"/>
                          <a:ea typeface="Arial"/>
                          <a:cs typeface="Arial"/>
                          <a:sym typeface="Arial"/>
                        </a:rPr>
                        <a:t>sg</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err="1" smtClean="0">
                          <a:solidFill>
                            <a:srgbClr val="000000"/>
                          </a:solidFill>
                          <a:latin typeface="Arial"/>
                          <a:ea typeface="Arial"/>
                          <a:cs typeface="Arial"/>
                          <a:sym typeface="Arial"/>
                        </a:rPr>
                        <a:t>sg</a:t>
                      </a:r>
                      <a:endParaRPr lang="en-US" sz="1400" b="0" i="0" u="none" strike="noStrike" cap="none" dirty="0">
                        <a:solidFill>
                          <a:srgbClr val="000000"/>
                        </a:solidFill>
                        <a:latin typeface="Arial"/>
                        <a:ea typeface="Arial"/>
                        <a:cs typeface="Arial"/>
                        <a:sym typeface="Arial"/>
                      </a:endParaRPr>
                    </a:p>
                  </a:txBody>
                  <a:tcPr anchor="ctr"/>
                </a:tc>
              </a:tr>
              <a:tr h="314916">
                <a:tc>
                  <a:txBody>
                    <a:bodyPr/>
                    <a:lstStyle/>
                    <a:p>
                      <a:pPr algn="ctr"/>
                      <a:r>
                        <a:rPr lang="en-US" sz="1400" b="0" i="0" u="none" strike="noStrike" cap="none" dirty="0" smtClean="0">
                          <a:solidFill>
                            <a:srgbClr val="000000"/>
                          </a:solidFill>
                          <a:latin typeface="Arial"/>
                          <a:ea typeface="Arial"/>
                          <a:cs typeface="Arial"/>
                          <a:sym typeface="Arial"/>
                        </a:rPr>
                        <a:t>negative</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0</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0</a:t>
                      </a:r>
                      <a:endParaRPr lang="en-US" sz="1400" b="0" i="0" u="none" strike="noStrike" cap="none" dirty="0">
                        <a:solidFill>
                          <a:srgbClr val="000000"/>
                        </a:solidFill>
                        <a:latin typeface="Arial"/>
                        <a:ea typeface="Arial"/>
                        <a:cs typeface="Arial"/>
                        <a:sym typeface="Arial"/>
                      </a:endParaRPr>
                    </a:p>
                  </a:txBody>
                  <a:tcPr anchor="ctr"/>
                </a:tc>
              </a:tr>
              <a:tr h="314916">
                <a:tc>
                  <a:txBody>
                    <a:bodyPr/>
                    <a:lstStyle/>
                    <a:p>
                      <a:pPr algn="ctr"/>
                      <a:r>
                        <a:rPr lang="en-US" sz="1400" b="0" i="0" u="none" strike="noStrike" cap="none" dirty="0" err="1" smtClean="0">
                          <a:solidFill>
                            <a:srgbClr val="000000"/>
                          </a:solidFill>
                          <a:latin typeface="Arial"/>
                          <a:ea typeface="Arial"/>
                          <a:cs typeface="Arial"/>
                          <a:sym typeface="Arial"/>
                        </a:rPr>
                        <a:t>ns_exponent</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0</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0</a:t>
                      </a:r>
                      <a:endParaRPr lang="en-US" sz="1400" b="0" i="0" u="none" strike="noStrike" cap="none" dirty="0">
                        <a:solidFill>
                          <a:srgbClr val="000000"/>
                        </a:solidFill>
                        <a:latin typeface="Arial"/>
                        <a:ea typeface="Arial"/>
                        <a:cs typeface="Arial"/>
                        <a:sym typeface="Arial"/>
                      </a:endParaRPr>
                    </a:p>
                  </a:txBody>
                  <a:tcPr anchor="ctr"/>
                </a:tc>
              </a:tr>
              <a:tr h="314916">
                <a:tc>
                  <a:txBody>
                    <a:bodyPr/>
                    <a:lstStyle/>
                    <a:p>
                      <a:pPr algn="ctr"/>
                      <a:r>
                        <a:rPr lang="en-US" sz="1400" b="0" i="0" u="none" strike="noStrike" cap="none" dirty="0" err="1" smtClean="0">
                          <a:solidFill>
                            <a:srgbClr val="000000"/>
                          </a:solidFill>
                          <a:latin typeface="Arial"/>
                          <a:ea typeface="Arial"/>
                          <a:cs typeface="Arial"/>
                          <a:sym typeface="Arial"/>
                        </a:rPr>
                        <a:t>hs</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1</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1</a:t>
                      </a:r>
                      <a:endParaRPr lang="en-US" sz="1400" b="0" i="0" u="none" strike="noStrike" cap="none" dirty="0">
                        <a:solidFill>
                          <a:srgbClr val="000000"/>
                        </a:solidFill>
                        <a:latin typeface="Arial"/>
                        <a:ea typeface="Arial"/>
                        <a:cs typeface="Arial"/>
                        <a:sym typeface="Arial"/>
                      </a:endParaRPr>
                    </a:p>
                  </a:txBody>
                  <a:tcPr anchor="ctr"/>
                </a:tc>
              </a:tr>
              <a:tr h="314916">
                <a:tc>
                  <a:txBody>
                    <a:bodyPr/>
                    <a:lstStyle/>
                    <a:p>
                      <a:pPr algn="ctr"/>
                      <a:r>
                        <a:rPr lang="en-US" sz="1400" b="0" i="0" u="none" strike="noStrike" cap="none" dirty="0" smtClean="0">
                          <a:solidFill>
                            <a:srgbClr val="000000"/>
                          </a:solidFill>
                          <a:latin typeface="Arial"/>
                          <a:ea typeface="Arial"/>
                          <a:cs typeface="Arial"/>
                          <a:sym typeface="Arial"/>
                        </a:rPr>
                        <a:t>learning rate</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0.01</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0.01</a:t>
                      </a:r>
                      <a:endParaRPr lang="en-US" sz="1400" b="0" i="0" u="none" strike="noStrike" cap="none" dirty="0">
                        <a:solidFill>
                          <a:srgbClr val="000000"/>
                        </a:solidFill>
                        <a:latin typeface="Arial"/>
                        <a:ea typeface="Arial"/>
                        <a:cs typeface="Arial"/>
                        <a:sym typeface="Arial"/>
                      </a:endParaRPr>
                    </a:p>
                  </a:txBody>
                  <a:tcPr anchor="ctr"/>
                </a:tc>
              </a:tr>
              <a:tr h="314916">
                <a:tc>
                  <a:txBody>
                    <a:bodyPr/>
                    <a:lstStyle/>
                    <a:p>
                      <a:pPr algn="ctr"/>
                      <a:r>
                        <a:rPr lang="en-US" sz="1400" b="0" i="0" u="none" strike="noStrike" cap="none" dirty="0" err="1" smtClean="0">
                          <a:solidFill>
                            <a:srgbClr val="000000"/>
                          </a:solidFill>
                          <a:latin typeface="Arial"/>
                          <a:ea typeface="Arial"/>
                          <a:cs typeface="Arial"/>
                          <a:sym typeface="Arial"/>
                        </a:rPr>
                        <a:t>min_n</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x</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5</a:t>
                      </a:r>
                      <a:endParaRPr lang="en-US" sz="1400" b="0" i="0" u="none" strike="noStrike" cap="none" dirty="0">
                        <a:solidFill>
                          <a:srgbClr val="000000"/>
                        </a:solidFill>
                        <a:latin typeface="Arial"/>
                        <a:ea typeface="Arial"/>
                        <a:cs typeface="Arial"/>
                        <a:sym typeface="Arial"/>
                      </a:endParaRPr>
                    </a:p>
                  </a:txBody>
                  <a:tcPr anchor="ctr"/>
                </a:tc>
              </a:tr>
              <a:tr h="314916">
                <a:tc>
                  <a:txBody>
                    <a:bodyPr/>
                    <a:lstStyle/>
                    <a:p>
                      <a:pPr algn="ctr"/>
                      <a:r>
                        <a:rPr lang="en-US" sz="1400" b="0" i="0" u="none" strike="noStrike" cap="none" dirty="0" err="1" smtClean="0">
                          <a:solidFill>
                            <a:srgbClr val="000000"/>
                          </a:solidFill>
                          <a:latin typeface="Arial"/>
                          <a:ea typeface="Arial"/>
                          <a:cs typeface="Arial"/>
                          <a:sym typeface="Arial"/>
                        </a:rPr>
                        <a:t>max_n</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x</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8</a:t>
                      </a:r>
                      <a:endParaRPr lang="en-US" sz="1400" b="0" i="0" u="none" strike="noStrike" cap="none" dirty="0">
                        <a:solidFill>
                          <a:srgbClr val="000000"/>
                        </a:solidFill>
                        <a:latin typeface="Arial"/>
                        <a:ea typeface="Arial"/>
                        <a:cs typeface="Arial"/>
                        <a:sym typeface="Arial"/>
                      </a:endParaRPr>
                    </a:p>
                  </a:txBody>
                  <a:tcPr anchor="ctr"/>
                </a:tc>
              </a:tr>
            </a:tbl>
          </a:graphicData>
        </a:graphic>
      </p:graphicFrame>
    </p:spTree>
    <p:extLst>
      <p:ext uri="{BB962C8B-B14F-4D97-AF65-F5344CB8AC3E}">
        <p14:creationId xmlns:p14="http://schemas.microsoft.com/office/powerpoint/2010/main" val="349782985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Experiment Result</a:t>
            </a:r>
            <a:endParaRPr dirty="0"/>
          </a:p>
        </p:txBody>
      </p:sp>
      <p:graphicFrame>
        <p:nvGraphicFramePr>
          <p:cNvPr id="4" name="Table 3"/>
          <p:cNvGraphicFramePr>
            <a:graphicFrameLocks noGrp="1"/>
          </p:cNvGraphicFramePr>
          <p:nvPr>
            <p:extLst>
              <p:ext uri="{D42A27DB-BD31-4B8C-83A1-F6EECF244321}">
                <p14:modId xmlns:p14="http://schemas.microsoft.com/office/powerpoint/2010/main" val="2574476178"/>
              </p:ext>
            </p:extLst>
          </p:nvPr>
        </p:nvGraphicFramePr>
        <p:xfrm>
          <a:off x="893685" y="2119973"/>
          <a:ext cx="7318160" cy="1271296"/>
        </p:xfrm>
        <a:graphic>
          <a:graphicData uri="http://schemas.openxmlformats.org/drawingml/2006/table">
            <a:tbl>
              <a:tblPr firstRow="1" bandRow="1">
                <a:tableStyleId>{7D9A748A-5EDF-47A2-A65E-5F4390420DF3}</a:tableStyleId>
              </a:tblPr>
              <a:tblGrid>
                <a:gridCol w="1137377"/>
                <a:gridCol w="3741396"/>
                <a:gridCol w="2439387"/>
              </a:tblGrid>
              <a:tr h="341722">
                <a:tc>
                  <a:txBody>
                    <a:bodyPr/>
                    <a:lstStyle/>
                    <a:p>
                      <a:pPr algn="ctr"/>
                      <a:endParaRPr lang="en-US" dirty="0"/>
                    </a:p>
                  </a:txBody>
                  <a:tcPr anchor="ctr"/>
                </a:tc>
                <a:tc>
                  <a:txBody>
                    <a:bodyPr/>
                    <a:lstStyle/>
                    <a:p>
                      <a:pPr algn="ctr"/>
                      <a:r>
                        <a:rPr lang="en-US" dirty="0" smtClean="0"/>
                        <a:t>Word2Vec</a:t>
                      </a:r>
                      <a:endParaRPr lang="en-US" dirty="0"/>
                    </a:p>
                  </a:txBody>
                  <a:tcPr anchor="ctr"/>
                </a:tc>
                <a:tc>
                  <a:txBody>
                    <a:bodyPr/>
                    <a:lstStyle/>
                    <a:p>
                      <a:pPr algn="ctr"/>
                      <a:r>
                        <a:rPr lang="en-US" dirty="0" err="1" smtClean="0"/>
                        <a:t>fastText</a:t>
                      </a:r>
                      <a:endParaRPr lang="en-US" dirty="0"/>
                    </a:p>
                  </a:txBody>
                  <a:tcPr anchor="ctr"/>
                </a:tc>
              </a:tr>
              <a:tr h="929574">
                <a:tc>
                  <a:txBody>
                    <a:bodyPr/>
                    <a:lstStyle/>
                    <a:p>
                      <a:pPr algn="ctr"/>
                      <a:r>
                        <a:rPr lang="en-US" dirty="0" smtClean="0"/>
                        <a:t>Accuracy</a:t>
                      </a:r>
                      <a:endParaRPr lang="en-US" dirty="0"/>
                    </a:p>
                  </a:txBody>
                  <a:tcPr anchor="ctr"/>
                </a:tc>
                <a:tc>
                  <a:txBody>
                    <a:bodyPr/>
                    <a:lstStyle/>
                    <a:p>
                      <a:pPr algn="ctr"/>
                      <a:r>
                        <a:rPr lang="en-US" dirty="0" smtClean="0"/>
                        <a:t>0.31</a:t>
                      </a:r>
                    </a:p>
                  </a:txBody>
                  <a:tcPr anchor="ctr"/>
                </a:tc>
                <a:tc>
                  <a:txBody>
                    <a:bodyPr/>
                    <a:lstStyle/>
                    <a:p>
                      <a:pPr algn="ctr"/>
                      <a:r>
                        <a:rPr lang="en-US" dirty="0" smtClean="0"/>
                        <a:t>0.34</a:t>
                      </a:r>
                      <a:endParaRPr lang="en-US" dirty="0"/>
                    </a:p>
                  </a:txBody>
                  <a:tcPr anchor="ctr"/>
                </a:tc>
              </a:tr>
            </a:tbl>
          </a:graphicData>
        </a:graphic>
      </p:graphicFrame>
      <p:sp>
        <p:nvSpPr>
          <p:cNvPr id="6"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275209" y="1229418"/>
            <a:ext cx="2476870" cy="510606"/>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smtClean="0"/>
              <a:t>Validate result</a:t>
            </a:r>
          </a:p>
        </p:txBody>
      </p:sp>
    </p:spTree>
    <p:extLst>
      <p:ext uri="{BB962C8B-B14F-4D97-AF65-F5344CB8AC3E}">
        <p14:creationId xmlns:p14="http://schemas.microsoft.com/office/powerpoint/2010/main" val="58808472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Experiment Result</a:t>
            </a:r>
            <a:endParaRPr dirty="0"/>
          </a:p>
        </p:txBody>
      </p:sp>
      <p:graphicFrame>
        <p:nvGraphicFramePr>
          <p:cNvPr id="4" name="Table 3"/>
          <p:cNvGraphicFramePr>
            <a:graphicFrameLocks noGrp="1"/>
          </p:cNvGraphicFramePr>
          <p:nvPr>
            <p:extLst>
              <p:ext uri="{D42A27DB-BD31-4B8C-83A1-F6EECF244321}">
                <p14:modId xmlns:p14="http://schemas.microsoft.com/office/powerpoint/2010/main" val="2430222970"/>
              </p:ext>
            </p:extLst>
          </p:nvPr>
        </p:nvGraphicFramePr>
        <p:xfrm>
          <a:off x="760520" y="3087639"/>
          <a:ext cx="7318160" cy="1271296"/>
        </p:xfrm>
        <a:graphic>
          <a:graphicData uri="http://schemas.openxmlformats.org/drawingml/2006/table">
            <a:tbl>
              <a:tblPr firstRow="1" bandRow="1">
                <a:tableStyleId>{7D9A748A-5EDF-47A2-A65E-5F4390420DF3}</a:tableStyleId>
              </a:tblPr>
              <a:tblGrid>
                <a:gridCol w="1137377"/>
                <a:gridCol w="3741396"/>
                <a:gridCol w="2439387"/>
              </a:tblGrid>
              <a:tr h="341722">
                <a:tc>
                  <a:txBody>
                    <a:bodyPr/>
                    <a:lstStyle/>
                    <a:p>
                      <a:pPr algn="ctr"/>
                      <a:endParaRPr lang="en-US" dirty="0"/>
                    </a:p>
                  </a:txBody>
                  <a:tcPr anchor="ctr"/>
                </a:tc>
                <a:tc>
                  <a:txBody>
                    <a:bodyPr/>
                    <a:lstStyle/>
                    <a:p>
                      <a:pPr algn="ctr"/>
                      <a:r>
                        <a:rPr lang="en-US" dirty="0" smtClean="0"/>
                        <a:t>Word2Vec</a:t>
                      </a:r>
                      <a:endParaRPr lang="en-US" dirty="0"/>
                    </a:p>
                  </a:txBody>
                  <a:tcPr anchor="ctr"/>
                </a:tc>
                <a:tc>
                  <a:txBody>
                    <a:bodyPr/>
                    <a:lstStyle/>
                    <a:p>
                      <a:pPr algn="ctr"/>
                      <a:r>
                        <a:rPr lang="en-US" dirty="0" err="1" smtClean="0"/>
                        <a:t>fastText</a:t>
                      </a:r>
                      <a:endParaRPr lang="en-US" dirty="0"/>
                    </a:p>
                  </a:txBody>
                  <a:tcPr anchor="ctr"/>
                </a:tc>
              </a:tr>
              <a:tr h="929574">
                <a:tc>
                  <a:txBody>
                    <a:bodyPr/>
                    <a:lstStyle/>
                    <a:p>
                      <a:pPr algn="ctr"/>
                      <a:r>
                        <a:rPr lang="en-US" dirty="0" smtClean="0"/>
                        <a:t>Accuracy</a:t>
                      </a:r>
                      <a:endParaRPr lang="en-US" dirty="0"/>
                    </a:p>
                  </a:txBody>
                  <a:tcPr anchor="ctr"/>
                </a:tc>
                <a:tc>
                  <a:txBody>
                    <a:bodyPr/>
                    <a:lstStyle/>
                    <a:p>
                      <a:pPr algn="ctr"/>
                      <a:r>
                        <a:rPr lang="en-US" sz="1400" b="0" i="0" u="none" strike="noStrike" cap="none" dirty="0" smtClean="0">
                          <a:solidFill>
                            <a:srgbClr val="000000"/>
                          </a:solidFill>
                          <a:effectLst/>
                          <a:latin typeface="Arial"/>
                          <a:ea typeface="Arial"/>
                          <a:cs typeface="Arial"/>
                          <a:sym typeface="Arial"/>
                        </a:rPr>
                        <a:t>0.071</a:t>
                      </a:r>
                      <a:endParaRPr lang="en-US" dirty="0" smtClean="0"/>
                    </a:p>
                  </a:txBody>
                  <a:tcPr anchor="ctr"/>
                </a:tc>
                <a:tc>
                  <a:txBody>
                    <a:bodyPr/>
                    <a:lstStyle/>
                    <a:p>
                      <a:pPr algn="ctr"/>
                      <a:r>
                        <a:rPr lang="en-US" sz="1400" b="0" i="0" u="none" strike="noStrike" cap="none" dirty="0" smtClean="0">
                          <a:solidFill>
                            <a:srgbClr val="000000"/>
                          </a:solidFill>
                          <a:effectLst/>
                          <a:latin typeface="Arial"/>
                          <a:ea typeface="Arial"/>
                          <a:cs typeface="Arial"/>
                          <a:sym typeface="Arial"/>
                        </a:rPr>
                        <a:t>0.076</a:t>
                      </a:r>
                      <a:endParaRPr lang="en-US" dirty="0"/>
                    </a:p>
                  </a:txBody>
                  <a:tcPr anchor="ct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119258664"/>
              </p:ext>
            </p:extLst>
          </p:nvPr>
        </p:nvGraphicFramePr>
        <p:xfrm>
          <a:off x="762001" y="1668692"/>
          <a:ext cx="7318160" cy="1271296"/>
        </p:xfrm>
        <a:graphic>
          <a:graphicData uri="http://schemas.openxmlformats.org/drawingml/2006/table">
            <a:tbl>
              <a:tblPr firstRow="1" bandRow="1">
                <a:tableStyleId>{7D9A748A-5EDF-47A2-A65E-5F4390420DF3}</a:tableStyleId>
              </a:tblPr>
              <a:tblGrid>
                <a:gridCol w="1137377"/>
                <a:gridCol w="3741396"/>
                <a:gridCol w="2439387"/>
              </a:tblGrid>
              <a:tr h="341722">
                <a:tc>
                  <a:txBody>
                    <a:bodyPr/>
                    <a:lstStyle/>
                    <a:p>
                      <a:pPr algn="ctr"/>
                      <a:endParaRPr lang="en-US" dirty="0"/>
                    </a:p>
                  </a:txBody>
                  <a:tcPr anchor="ctr"/>
                </a:tc>
                <a:tc>
                  <a:txBody>
                    <a:bodyPr/>
                    <a:lstStyle/>
                    <a:p>
                      <a:pPr algn="ctr"/>
                      <a:r>
                        <a:rPr lang="en-US" dirty="0" smtClean="0"/>
                        <a:t>Word2Vec</a:t>
                      </a:r>
                      <a:endParaRPr lang="en-US" dirty="0"/>
                    </a:p>
                  </a:txBody>
                  <a:tcPr anchor="ctr"/>
                </a:tc>
                <a:tc>
                  <a:txBody>
                    <a:bodyPr/>
                    <a:lstStyle/>
                    <a:p>
                      <a:pPr algn="ctr"/>
                      <a:r>
                        <a:rPr lang="en-US" dirty="0" err="1" smtClean="0"/>
                        <a:t>fastText</a:t>
                      </a:r>
                      <a:endParaRPr lang="en-US" dirty="0"/>
                    </a:p>
                  </a:txBody>
                  <a:tcPr anchor="ctr"/>
                </a:tc>
              </a:tr>
              <a:tr h="929574">
                <a:tc>
                  <a:txBody>
                    <a:bodyPr/>
                    <a:lstStyle/>
                    <a:p>
                      <a:pPr algn="ctr"/>
                      <a:r>
                        <a:rPr lang="en-US" dirty="0" smtClean="0"/>
                        <a:t>Accuracy</a:t>
                      </a:r>
                      <a:endParaRPr lang="en-US" dirty="0"/>
                    </a:p>
                  </a:txBody>
                  <a:tcPr anchor="ctr"/>
                </a:tc>
                <a:tc>
                  <a:txBody>
                    <a:bodyPr/>
                    <a:lstStyle/>
                    <a:p>
                      <a:pPr algn="ctr"/>
                      <a:r>
                        <a:rPr lang="en-US" dirty="0" smtClean="0"/>
                        <a:t>0.17</a:t>
                      </a:r>
                    </a:p>
                  </a:txBody>
                  <a:tcPr anchor="ctr"/>
                </a:tc>
                <a:tc>
                  <a:txBody>
                    <a:bodyPr/>
                    <a:lstStyle/>
                    <a:p>
                      <a:pPr algn="ctr"/>
                      <a:r>
                        <a:rPr lang="en-US" dirty="0" smtClean="0"/>
                        <a:t>0.18</a:t>
                      </a:r>
                      <a:endParaRPr lang="en-US" dirty="0"/>
                    </a:p>
                  </a:txBody>
                  <a:tcPr anchor="ctr"/>
                </a:tc>
              </a:tr>
            </a:tbl>
          </a:graphicData>
        </a:graphic>
      </p:graphicFrame>
      <p:sp>
        <p:nvSpPr>
          <p:cNvPr id="6"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221942" y="1096252"/>
            <a:ext cx="4518734" cy="466217"/>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smtClean="0"/>
              <a:t>Test result</a:t>
            </a:r>
          </a:p>
        </p:txBody>
      </p:sp>
    </p:spTree>
    <p:extLst>
      <p:ext uri="{BB962C8B-B14F-4D97-AF65-F5344CB8AC3E}">
        <p14:creationId xmlns:p14="http://schemas.microsoft.com/office/powerpoint/2010/main" val="112618782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6" name="Google Shape;840;p77"/>
          <p:cNvSpPr txBox="1">
            <a:spLocks/>
          </p:cNvSpPr>
          <p:nvPr/>
        </p:nvSpPr>
        <p:spPr>
          <a:xfrm>
            <a:off x="715100" y="641725"/>
            <a:ext cx="3856800" cy="1059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r>
              <a:rPr lang="en-US" dirty="0" smtClean="0"/>
              <a:t>Thanks!</a:t>
            </a:r>
            <a:endParaRPr lang="en-US" dirty="0"/>
          </a:p>
        </p:txBody>
      </p:sp>
      <p:sp>
        <p:nvSpPr>
          <p:cNvPr id="7" name="Google Shape;841;p77"/>
          <p:cNvSpPr txBox="1">
            <a:spLocks/>
          </p:cNvSpPr>
          <p:nvPr/>
        </p:nvSpPr>
        <p:spPr>
          <a:xfrm>
            <a:off x="715100" y="1548250"/>
            <a:ext cx="3856800" cy="142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Clr>
                <a:schemeClr val="lt1"/>
              </a:buClr>
              <a:buSzPts val="1100"/>
              <a:buFont typeface="Arial"/>
              <a:buNone/>
            </a:pPr>
            <a:r>
              <a:rPr lang="en-US" dirty="0" smtClean="0"/>
              <a:t>Any questions?</a:t>
            </a:r>
            <a:endParaRPr lang="en-US" dirty="0"/>
          </a:p>
        </p:txBody>
      </p:sp>
      <p:cxnSp>
        <p:nvCxnSpPr>
          <p:cNvPr id="8" name="Google Shape;863;p77"/>
          <p:cNvCxnSpPr/>
          <p:nvPr/>
        </p:nvCxnSpPr>
        <p:spPr>
          <a:xfrm>
            <a:off x="3578325" y="116562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9" name="Google Shape;864;p77"/>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grpSp>
        <p:nvGrpSpPr>
          <p:cNvPr id="10" name="Google Shape;865;p77"/>
          <p:cNvGrpSpPr/>
          <p:nvPr/>
        </p:nvGrpSpPr>
        <p:grpSpPr>
          <a:xfrm>
            <a:off x="4902098" y="535097"/>
            <a:ext cx="3683753" cy="4073629"/>
            <a:chOff x="4825898" y="535097"/>
            <a:chExt cx="3683753" cy="4073629"/>
          </a:xfrm>
        </p:grpSpPr>
        <p:grpSp>
          <p:nvGrpSpPr>
            <p:cNvPr id="11" name="Google Shape;866;p77"/>
            <p:cNvGrpSpPr/>
            <p:nvPr/>
          </p:nvGrpSpPr>
          <p:grpSpPr>
            <a:xfrm>
              <a:off x="5416996" y="1013447"/>
              <a:ext cx="2303759" cy="3595278"/>
              <a:chOff x="5416996" y="1013447"/>
              <a:chExt cx="2303759" cy="3595278"/>
            </a:xfrm>
          </p:grpSpPr>
          <p:sp>
            <p:nvSpPr>
              <p:cNvPr id="32" name="Google Shape;867;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8;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9;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0;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1;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2;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3;p77"/>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74;p77"/>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75;p77"/>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76;p77"/>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77;p77"/>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78;p77"/>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79;p77"/>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0;p77"/>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81;p77"/>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82;p77"/>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83;p77"/>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84;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85;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86;p77"/>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87;p77"/>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88;p77"/>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89;p77"/>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90;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91;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92;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93;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94;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95;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96;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97;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98;p77"/>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99;p77"/>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00;p77"/>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01;p77"/>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02;p77"/>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03;p77"/>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04;p77"/>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05;p77"/>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06;p77"/>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07;p77"/>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08;p77"/>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09;p77"/>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10;p77"/>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11;p77"/>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12;p77"/>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13;p77"/>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14;p77"/>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15;p77"/>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16;p77"/>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17;p77"/>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18;p77"/>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19;p77"/>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20;p77"/>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21;p77"/>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22;p77"/>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23;p77"/>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24;p77"/>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25;p77"/>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26;p77"/>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7;p77"/>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28;p77"/>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29;p77"/>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30;p77"/>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31;p77"/>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32;p77"/>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33;p77"/>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34;p77"/>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35;p77"/>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36;p77"/>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37;p77"/>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38;p77"/>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39;p77"/>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40;p77"/>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1;p77"/>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42;p77"/>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43;p77"/>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44;p77"/>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45;p77"/>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46;p77"/>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47;p77"/>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48;p77"/>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49;p77"/>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0;p77"/>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1;p77"/>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2;p77"/>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p77"/>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4;p77"/>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5;p77"/>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6;p77"/>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7;p77"/>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8;p77"/>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9;p77"/>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60;p77"/>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61;p77"/>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62;p77"/>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63;p77"/>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64;p77"/>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65;p77"/>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66;p77"/>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67;p77"/>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68;p77"/>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69;p77"/>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70;p77"/>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71;p77"/>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72;p77"/>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73;p77"/>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74;p77"/>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75;p77"/>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76;p77"/>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77;p77"/>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78;p77"/>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79;p77"/>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80;p77"/>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81;p77"/>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82;p77"/>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983;p77"/>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984;p77"/>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85;p77"/>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86;p77"/>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87;p77"/>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88;p77"/>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89;p77"/>
            <p:cNvGrpSpPr/>
            <p:nvPr/>
          </p:nvGrpSpPr>
          <p:grpSpPr>
            <a:xfrm>
              <a:off x="4825898" y="1492688"/>
              <a:ext cx="1147199" cy="637372"/>
              <a:chOff x="315275" y="3124950"/>
              <a:chExt cx="658175" cy="365675"/>
            </a:xfrm>
          </p:grpSpPr>
          <p:sp>
            <p:nvSpPr>
              <p:cNvPr id="26" name="Google Shape;990;p77"/>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91;p77"/>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2;p77"/>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3;p77"/>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4;p77"/>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5;p77"/>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996;p77"/>
            <p:cNvGrpSpPr/>
            <p:nvPr/>
          </p:nvGrpSpPr>
          <p:grpSpPr>
            <a:xfrm>
              <a:off x="7112551" y="535097"/>
              <a:ext cx="1397100" cy="760518"/>
              <a:chOff x="238125" y="2409350"/>
              <a:chExt cx="760575" cy="414000"/>
            </a:xfrm>
          </p:grpSpPr>
          <p:sp>
            <p:nvSpPr>
              <p:cNvPr id="14" name="Google Shape;997;p77"/>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8;p77"/>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99;p77"/>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00;p77"/>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01;p77"/>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02;p77"/>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03;p77"/>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04;p77"/>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05;p77"/>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06;p77"/>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07;p77"/>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08;p77"/>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7099355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6"/>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63" name="Google Shape;263;p26"/>
          <p:cNvSpPr txBox="1">
            <a:spLocks noGrp="1"/>
          </p:cNvSpPr>
          <p:nvPr>
            <p:ph type="body" idx="4294967295"/>
          </p:nvPr>
        </p:nvSpPr>
        <p:spPr>
          <a:xfrm>
            <a:off x="813175" y="991900"/>
            <a:ext cx="79491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Character-based tokenization is the idea of splitting raw text into individual characters.</a:t>
            </a:r>
            <a:endParaRPr/>
          </a:p>
        </p:txBody>
      </p:sp>
      <p:graphicFrame>
        <p:nvGraphicFramePr>
          <p:cNvPr id="264" name="Google Shape;264;p26"/>
          <p:cNvGraphicFramePr/>
          <p:nvPr/>
        </p:nvGraphicFramePr>
        <p:xfrm>
          <a:off x="952500" y="255105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xmlns="" val="20000"/>
                    </a:ext>
                  </a:extLst>
                </a:gridCol>
                <a:gridCol w="2413000">
                  <a:extLst>
                    <a:ext uri="{9D8B030D-6E8A-4147-A177-3AD203B41FA5}">
                      <a16:colId xmlns:a16="http://schemas.microsoft.com/office/drawing/2014/main" xmlns="" val="20001"/>
                    </a:ext>
                  </a:extLst>
                </a:gridCol>
                <a:gridCol w="2413000">
                  <a:extLst>
                    <a:ext uri="{9D8B030D-6E8A-4147-A177-3AD203B41FA5}">
                      <a16:colId xmlns:a16="http://schemas.microsoft.com/office/drawing/2014/main" xmlns="" val="20002"/>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do</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265" name="Google Shape;265;p26"/>
          <p:cNvGraphicFramePr/>
          <p:nvPr/>
        </p:nvGraphicFramePr>
        <p:xfrm>
          <a:off x="743500" y="3901950"/>
          <a:ext cx="7657000" cy="39621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gridCol w="382850">
                  <a:extLst>
                    <a:ext uri="{9D8B030D-6E8A-4147-A177-3AD203B41FA5}">
                      <a16:colId xmlns:a16="http://schemas.microsoft.com/office/drawing/2014/main" xmlns="" val="20014"/>
                    </a:ext>
                  </a:extLst>
                </a:gridCol>
                <a:gridCol w="382850">
                  <a:extLst>
                    <a:ext uri="{9D8B030D-6E8A-4147-A177-3AD203B41FA5}">
                      <a16:colId xmlns:a16="http://schemas.microsoft.com/office/drawing/2014/main" xmlns="" val="20015"/>
                    </a:ext>
                  </a:extLst>
                </a:gridCol>
                <a:gridCol w="382850">
                  <a:extLst>
                    <a:ext uri="{9D8B030D-6E8A-4147-A177-3AD203B41FA5}">
                      <a16:colId xmlns:a16="http://schemas.microsoft.com/office/drawing/2014/main" xmlns="" val="20016"/>
                    </a:ext>
                  </a:extLst>
                </a:gridCol>
                <a:gridCol w="382850">
                  <a:extLst>
                    <a:ext uri="{9D8B030D-6E8A-4147-A177-3AD203B41FA5}">
                      <a16:colId xmlns:a16="http://schemas.microsoft.com/office/drawing/2014/main" xmlns="" val="20017"/>
                    </a:ext>
                  </a:extLst>
                </a:gridCol>
                <a:gridCol w="382850">
                  <a:extLst>
                    <a:ext uri="{9D8B030D-6E8A-4147-A177-3AD203B41FA5}">
                      <a16:colId xmlns:a16="http://schemas.microsoft.com/office/drawing/2014/main" xmlns="" val="20018"/>
                    </a:ext>
                  </a:extLst>
                </a:gridCol>
                <a:gridCol w="382850">
                  <a:extLst>
                    <a:ext uri="{9D8B030D-6E8A-4147-A177-3AD203B41FA5}">
                      <a16:colId xmlns:a16="http://schemas.microsoft.com/office/drawing/2014/main" xmlns="" val="20019"/>
                    </a:ext>
                  </a:extLst>
                </a:gridCol>
              </a:tblGrid>
              <a:tr h="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k</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66" name="Google Shape;266;p26"/>
          <p:cNvSpPr txBox="1">
            <a:spLocks noGrp="1"/>
          </p:cNvSpPr>
          <p:nvPr>
            <p:ph type="body" idx="4294967295"/>
          </p:nvPr>
        </p:nvSpPr>
        <p:spPr>
          <a:xfrm>
            <a:off x="3612350" y="2110250"/>
            <a:ext cx="17925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space</a:t>
            </a:r>
            <a:endParaRPr/>
          </a:p>
        </p:txBody>
      </p:sp>
      <p:sp>
        <p:nvSpPr>
          <p:cNvPr id="267" name="Google Shape;267;p26"/>
          <p:cNvSpPr txBox="1">
            <a:spLocks noGrp="1"/>
          </p:cNvSpPr>
          <p:nvPr>
            <p:ph type="body" idx="4294967295"/>
          </p:nvPr>
        </p:nvSpPr>
        <p:spPr>
          <a:xfrm>
            <a:off x="3334425" y="3505650"/>
            <a:ext cx="23358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characters</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1328</TotalTime>
  <Words>5029</Words>
  <Application>Microsoft Office PowerPoint</Application>
  <PresentationFormat>On-screen Show (16:9)</PresentationFormat>
  <Paragraphs>2049</Paragraphs>
  <Slides>86</Slides>
  <Notes>86</Notes>
  <HiddenSlides>15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86</vt:i4>
      </vt:variant>
    </vt:vector>
  </HeadingPairs>
  <TitlesOfParts>
    <vt:vector size="95" baseType="lpstr">
      <vt:lpstr>Arial</vt:lpstr>
      <vt:lpstr>Golos Text Medium</vt:lpstr>
      <vt:lpstr>Cambria Math</vt:lpstr>
      <vt:lpstr>Courier New</vt:lpstr>
      <vt:lpstr>Golos Text</vt:lpstr>
      <vt:lpstr>Bebas Neue</vt:lpstr>
      <vt:lpstr>Times New Roman</vt:lpstr>
      <vt:lpstr>Roboto</vt:lpstr>
      <vt:lpstr>Artificial Intelligence by Slidesgo</vt:lpstr>
      <vt:lpstr>Word Embedding</vt:lpstr>
      <vt:lpstr>01</vt:lpstr>
      <vt:lpstr>Tokenizer</vt:lpstr>
      <vt:lpstr>Tokenizer</vt:lpstr>
      <vt:lpstr>Word-based</vt:lpstr>
      <vt:lpstr>Word-based</vt:lpstr>
      <vt:lpstr>Word-based</vt:lpstr>
      <vt:lpstr>Word-based</vt:lpstr>
      <vt:lpstr>Character-based</vt:lpstr>
      <vt:lpstr>Character-based</vt:lpstr>
      <vt:lpstr>Character-based</vt:lpstr>
      <vt:lpstr>Subword-based</vt:lpstr>
      <vt:lpstr>Subword-based</vt:lpstr>
      <vt:lpstr>Subword-based</vt:lpstr>
      <vt:lpstr>Subword-based</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WordPiece</vt:lpstr>
      <vt:lpstr>WordPiece</vt:lpstr>
      <vt:lpstr>WordPiece</vt:lpstr>
      <vt:lpstr>WordPiece</vt:lpstr>
      <vt:lpstr>WordPiece</vt:lpstr>
      <vt:lpstr>WordPiece</vt:lpstr>
      <vt:lpstr>WordPiece</vt:lpstr>
      <vt:lpstr>WordPiece</vt:lpstr>
      <vt:lpstr>WordPiece</vt:lpstr>
      <vt:lpstr>WordPiece</vt:lpstr>
      <vt:lpstr>WordPiece</vt:lpstr>
      <vt:lpstr>WordPiece</vt:lpstr>
      <vt:lpstr>Unigram</vt:lpstr>
      <vt:lpstr>Unigram</vt:lpstr>
      <vt:lpstr>Unigram</vt:lpstr>
      <vt:lpstr>Unigram</vt:lpstr>
      <vt:lpstr>Unigram</vt:lpstr>
      <vt:lpstr>Unigram</vt:lpstr>
      <vt:lpstr>Unigram</vt:lpstr>
      <vt:lpstr>Unigram</vt:lpstr>
      <vt:lpstr>Unigram</vt:lpstr>
      <vt:lpstr>Unigram</vt:lpstr>
      <vt:lpstr>Unigram</vt:lpstr>
      <vt:lpstr>Introduce Word Embedding</vt:lpstr>
      <vt:lpstr>What is Word Embedding</vt:lpstr>
      <vt:lpstr>Similarity</vt:lpstr>
      <vt:lpstr>One hot encoding</vt:lpstr>
      <vt:lpstr>Word Embedding</vt:lpstr>
      <vt:lpstr>Word Embedding</vt:lpstr>
      <vt:lpstr>Word2Vec</vt:lpstr>
      <vt:lpstr>What is Word2Vec</vt:lpstr>
      <vt:lpstr>CBOW</vt:lpstr>
      <vt:lpstr>Skip-Gram</vt:lpstr>
      <vt:lpstr>Input Hidden Weights Matrix</vt:lpstr>
      <vt:lpstr>Input Hidden Weights Matrix</vt:lpstr>
      <vt:lpstr>Output Hidden Weights Matrix</vt:lpstr>
      <vt:lpstr>Softmax</vt:lpstr>
      <vt:lpstr>Limitations of Word2Vec</vt:lpstr>
      <vt:lpstr>fastText</vt:lpstr>
      <vt:lpstr>Sub-word generation</vt:lpstr>
      <vt:lpstr>Sub-word generation</vt:lpstr>
      <vt:lpstr>Sub-word generation</vt:lpstr>
      <vt:lpstr>Fowler-Noll-Vo Hashing</vt:lpstr>
      <vt:lpstr>Optimize Softmax</vt:lpstr>
      <vt:lpstr>Negative Sampling</vt:lpstr>
      <vt:lpstr>Negative Sampling</vt:lpstr>
      <vt:lpstr>Negative Sampling</vt:lpstr>
      <vt:lpstr>Hierarchical Softmax</vt:lpstr>
      <vt:lpstr>Hierarchical Softmax</vt:lpstr>
      <vt:lpstr>Hierarchical Softmax</vt:lpstr>
      <vt:lpstr>Experiment</vt:lpstr>
      <vt:lpstr>Data</vt:lpstr>
      <vt:lpstr>Data</vt:lpstr>
      <vt:lpstr>Data Processing</vt:lpstr>
      <vt:lpstr>Data Processing</vt:lpstr>
      <vt:lpstr>Valid and test</vt:lpstr>
      <vt:lpstr>Model Parameters</vt:lpstr>
      <vt:lpstr>Experiment Result</vt:lpstr>
      <vt:lpstr>Experiment Result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 Embedding</dc:title>
  <cp:lastModifiedBy>Cuong Nguyen Chi</cp:lastModifiedBy>
  <cp:revision>237</cp:revision>
  <dcterms:modified xsi:type="dcterms:W3CDTF">2023-09-29T03:12:30Z</dcterms:modified>
</cp:coreProperties>
</file>